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6" r:id="rId3"/>
    <p:sldId id="267" r:id="rId4"/>
    <p:sldId id="257" r:id="rId5"/>
    <p:sldId id="262" r:id="rId6"/>
    <p:sldId id="258" r:id="rId7"/>
    <p:sldId id="259" r:id="rId8"/>
    <p:sldId id="261" r:id="rId9"/>
    <p:sldId id="260" r:id="rId10"/>
    <p:sldId id="268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51CC3-5E0B-4066-ABB0-F54EE64352C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AA11-067A-40FC-B158-2FE4680D5F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9.wmf"/><Relationship Id="rId17" Type="http://schemas.openxmlformats.org/officeDocument/2006/relationships/image" Target="../media/image11.wmf"/><Relationship Id="rId2" Type="http://schemas.openxmlformats.org/officeDocument/2006/relationships/tags" Target="../tags/tag1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jpe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4.jpeg"/><Relationship Id="rId15" Type="http://schemas.openxmlformats.org/officeDocument/2006/relationships/image" Target="../media/image10.wmf"/><Relationship Id="rId10" Type="http://schemas.openxmlformats.org/officeDocument/2006/relationships/image" Target="../media/image8.wmf"/><Relationship Id="rId19" Type="http://schemas.openxmlformats.org/officeDocument/2006/relationships/image" Target="../media/image12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tags" Target="../tags/tag2.xml"/><Relationship Id="rId16" Type="http://schemas.openxmlformats.org/officeDocument/2006/relationships/image" Target="../media/image36.jpeg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955675" y="2574925"/>
            <a:ext cx="9039860" cy="3173095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67640" y="431800"/>
            <a:ext cx="4107180" cy="322580"/>
            <a:chOff x="0" y="217708"/>
            <a:chExt cx="3583459" cy="429992"/>
          </a:xfrm>
        </p:grpSpPr>
        <p:sp>
          <p:nvSpPr>
            <p:cNvPr id="5" name="标题 2"/>
            <p:cNvSpPr txBox="1"/>
            <p:nvPr/>
          </p:nvSpPr>
          <p:spPr>
            <a:xfrm>
              <a:off x="637779" y="217708"/>
              <a:ext cx="2945680" cy="425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微处理器基础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---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内容概述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21272"/>
              <a:ext cx="482600" cy="4264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2450" y="221272"/>
              <a:ext cx="58539" cy="4264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8" name="Freeform 240"/>
          <p:cNvSpPr>
            <a:spLocks noEditPoints="1" noChangeArrowheads="1"/>
          </p:cNvSpPr>
          <p:nvPr/>
        </p:nvSpPr>
        <p:spPr bwMode="auto">
          <a:xfrm>
            <a:off x="10640857" y="434531"/>
            <a:ext cx="1010541" cy="1054111"/>
          </a:xfrm>
          <a:custGeom>
            <a:avLst/>
            <a:gdLst>
              <a:gd name="T0" fmla="*/ 2147483646 w 1840"/>
              <a:gd name="T1" fmla="*/ 1155559799 h 1840"/>
              <a:gd name="T2" fmla="*/ 2016235029 w 1840"/>
              <a:gd name="T3" fmla="*/ 968560309 h 1840"/>
              <a:gd name="T4" fmla="*/ 2146895336 w 1840"/>
              <a:gd name="T5" fmla="*/ 736010363 h 1840"/>
              <a:gd name="T6" fmla="*/ 1891569068 w 1840"/>
              <a:gd name="T7" fmla="*/ 624529772 h 1840"/>
              <a:gd name="T8" fmla="*/ 1920338641 w 1840"/>
              <a:gd name="T9" fmla="*/ 360812515 h 1840"/>
              <a:gd name="T10" fmla="*/ 1653025871 w 1840"/>
              <a:gd name="T11" fmla="*/ 363210253 h 1840"/>
              <a:gd name="T12" fmla="*/ 1579903616 w 1840"/>
              <a:gd name="T13" fmla="*/ 107883984 h 1840"/>
              <a:gd name="T14" fmla="*/ 1322180704 w 1840"/>
              <a:gd name="T15" fmla="*/ 207376980 h 1840"/>
              <a:gd name="T16" fmla="*/ 1155559799 w 1840"/>
              <a:gd name="T17" fmla="*/ 0 h 1840"/>
              <a:gd name="T18" fmla="*/ 968560309 w 1840"/>
              <a:gd name="T19" fmla="*/ 190595002 h 1840"/>
              <a:gd name="T20" fmla="*/ 734811494 w 1840"/>
              <a:gd name="T21" fmla="*/ 58736921 h 1840"/>
              <a:gd name="T22" fmla="*/ 624529772 w 1840"/>
              <a:gd name="T23" fmla="*/ 314063190 h 1840"/>
              <a:gd name="T24" fmla="*/ 360812515 w 1840"/>
              <a:gd name="T25" fmla="*/ 286492485 h 1840"/>
              <a:gd name="T26" fmla="*/ 363210253 w 1840"/>
              <a:gd name="T27" fmla="*/ 552606386 h 1840"/>
              <a:gd name="T28" fmla="*/ 106685115 w 1840"/>
              <a:gd name="T29" fmla="*/ 625728641 h 1840"/>
              <a:gd name="T30" fmla="*/ 207376980 w 1840"/>
              <a:gd name="T31" fmla="*/ 883451553 h 1840"/>
              <a:gd name="T32" fmla="*/ 0 w 1840"/>
              <a:gd name="T33" fmla="*/ 1051271327 h 1840"/>
              <a:gd name="T34" fmla="*/ 190595002 w 1840"/>
              <a:gd name="T35" fmla="*/ 1237071948 h 1840"/>
              <a:gd name="T36" fmla="*/ 58736921 w 1840"/>
              <a:gd name="T37" fmla="*/ 1470820763 h 1840"/>
              <a:gd name="T38" fmla="*/ 314063190 w 1840"/>
              <a:gd name="T39" fmla="*/ 1582301354 h 1840"/>
              <a:gd name="T40" fmla="*/ 286492485 w 1840"/>
              <a:gd name="T41" fmla="*/ 1846018612 h 1840"/>
              <a:gd name="T42" fmla="*/ 552606386 w 1840"/>
              <a:gd name="T43" fmla="*/ 1843620874 h 1840"/>
              <a:gd name="T44" fmla="*/ 625728641 w 1840"/>
              <a:gd name="T45" fmla="*/ 2098947142 h 1840"/>
              <a:gd name="T46" fmla="*/ 883451553 w 1840"/>
              <a:gd name="T47" fmla="*/ 1999453052 h 1840"/>
              <a:gd name="T48" fmla="*/ 1050072458 w 1840"/>
              <a:gd name="T49" fmla="*/ 2147483646 h 1840"/>
              <a:gd name="T50" fmla="*/ 1237071948 w 1840"/>
              <a:gd name="T51" fmla="*/ 2016235029 h 1840"/>
              <a:gd name="T52" fmla="*/ 1470820763 w 1840"/>
              <a:gd name="T53" fmla="*/ 2146895336 h 1840"/>
              <a:gd name="T54" fmla="*/ 1581102485 w 1840"/>
              <a:gd name="T55" fmla="*/ 1892767937 h 1840"/>
              <a:gd name="T56" fmla="*/ 1846018612 w 1840"/>
              <a:gd name="T57" fmla="*/ 1920338641 h 1840"/>
              <a:gd name="T58" fmla="*/ 1843620874 w 1840"/>
              <a:gd name="T59" fmla="*/ 1654223646 h 1840"/>
              <a:gd name="T60" fmla="*/ 2098947142 w 1840"/>
              <a:gd name="T61" fmla="*/ 1579903616 h 1840"/>
              <a:gd name="T62" fmla="*/ 1999453052 w 1840"/>
              <a:gd name="T63" fmla="*/ 1323379573 h 1840"/>
              <a:gd name="T64" fmla="*/ 1295808869 w 1840"/>
              <a:gd name="T65" fmla="*/ 1786082822 h 1840"/>
              <a:gd name="T66" fmla="*/ 909823388 w 1840"/>
              <a:gd name="T67" fmla="*/ 420748305 h 1840"/>
              <a:gd name="T68" fmla="*/ 1295808869 w 1840"/>
              <a:gd name="T69" fmla="*/ 1786082822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42"/>
          <p:cNvSpPr>
            <a:spLocks noEditPoints="1" noChangeArrowheads="1"/>
          </p:cNvSpPr>
          <p:nvPr/>
        </p:nvSpPr>
        <p:spPr bwMode="auto">
          <a:xfrm>
            <a:off x="11457308" y="6075873"/>
            <a:ext cx="623525" cy="649578"/>
          </a:xfrm>
          <a:custGeom>
            <a:avLst/>
            <a:gdLst>
              <a:gd name="T0" fmla="*/ 1214977973 w 1135"/>
              <a:gd name="T1" fmla="*/ 651949556 h 1134"/>
              <a:gd name="T2" fmla="*/ 1361302936 w 1135"/>
              <a:gd name="T3" fmla="*/ 565661760 h 1134"/>
              <a:gd name="T4" fmla="*/ 1327719709 w 1135"/>
              <a:gd name="T5" fmla="*/ 439825711 h 1134"/>
              <a:gd name="T6" fmla="*/ 1157407352 w 1135"/>
              <a:gd name="T7" fmla="*/ 438628075 h 1134"/>
              <a:gd name="T8" fmla="*/ 1038668493 w 1135"/>
              <a:gd name="T9" fmla="*/ 284029063 h 1134"/>
              <a:gd name="T10" fmla="*/ 1080646159 w 1135"/>
              <a:gd name="T11" fmla="*/ 118644761 h 1134"/>
              <a:gd name="T12" fmla="*/ 969103628 w 1135"/>
              <a:gd name="T13" fmla="*/ 53929735 h 1134"/>
              <a:gd name="T14" fmla="*/ 846766058 w 1135"/>
              <a:gd name="T15" fmla="*/ 172574496 h 1134"/>
              <a:gd name="T16" fmla="*/ 652466308 w 1135"/>
              <a:gd name="T17" fmla="*/ 147407724 h 1134"/>
              <a:gd name="T18" fmla="*/ 566110376 w 1135"/>
              <a:gd name="T19" fmla="*/ 0 h 1134"/>
              <a:gd name="T20" fmla="*/ 440174095 w 1135"/>
              <a:gd name="T21" fmla="*/ 33555696 h 1134"/>
              <a:gd name="T22" fmla="*/ 437775684 w 1135"/>
              <a:gd name="T23" fmla="*/ 203733826 h 1134"/>
              <a:gd name="T24" fmla="*/ 284254394 w 1135"/>
              <a:gd name="T25" fmla="*/ 322379681 h 1134"/>
              <a:gd name="T26" fmla="*/ 118738858 w 1135"/>
              <a:gd name="T27" fmla="*/ 280433966 h 1134"/>
              <a:gd name="T28" fmla="*/ 53971910 w 1135"/>
              <a:gd name="T29" fmla="*/ 391888534 h 1134"/>
              <a:gd name="T30" fmla="*/ 172711863 w 1135"/>
              <a:gd name="T31" fmla="*/ 514129486 h 1134"/>
              <a:gd name="T32" fmla="*/ 147524169 w 1135"/>
              <a:gd name="T33" fmla="*/ 707076927 h 1134"/>
              <a:gd name="T34" fmla="*/ 0 w 1135"/>
              <a:gd name="T35" fmla="*/ 794563452 h 1134"/>
              <a:gd name="T36" fmla="*/ 33583227 w 1135"/>
              <a:gd name="T37" fmla="*/ 919200771 h 1134"/>
              <a:gd name="T38" fmla="*/ 205094790 w 1135"/>
              <a:gd name="T39" fmla="*/ 921597137 h 1134"/>
              <a:gd name="T40" fmla="*/ 322634442 w 1135"/>
              <a:gd name="T41" fmla="*/ 1076195055 h 1134"/>
              <a:gd name="T42" fmla="*/ 280656777 w 1135"/>
              <a:gd name="T43" fmla="*/ 1241579357 h 1134"/>
              <a:gd name="T44" fmla="*/ 393398513 w 1135"/>
              <a:gd name="T45" fmla="*/ 1306295477 h 1134"/>
              <a:gd name="T46" fmla="*/ 514536877 w 1135"/>
              <a:gd name="T47" fmla="*/ 1187649622 h 1134"/>
              <a:gd name="T48" fmla="*/ 708836628 w 1135"/>
              <a:gd name="T49" fmla="*/ 1212817488 h 1134"/>
              <a:gd name="T50" fmla="*/ 796391765 w 1135"/>
              <a:gd name="T51" fmla="*/ 1359026482 h 1134"/>
              <a:gd name="T52" fmla="*/ 921128841 w 1135"/>
              <a:gd name="T53" fmla="*/ 1325470786 h 1134"/>
              <a:gd name="T54" fmla="*/ 923527251 w 1135"/>
              <a:gd name="T55" fmla="*/ 1155292656 h 1134"/>
              <a:gd name="T56" fmla="*/ 1078247748 w 1135"/>
              <a:gd name="T57" fmla="*/ 1036646801 h 1134"/>
              <a:gd name="T58" fmla="*/ 1242564078 w 1135"/>
              <a:gd name="T59" fmla="*/ 1078592516 h 1134"/>
              <a:gd name="T60" fmla="*/ 1307331026 w 1135"/>
              <a:gd name="T61" fmla="*/ 967137948 h 1134"/>
              <a:gd name="T62" fmla="*/ 1189790278 w 1135"/>
              <a:gd name="T63" fmla="*/ 844896996 h 1134"/>
              <a:gd name="T64" fmla="*/ 1214977973 w 1135"/>
              <a:gd name="T65" fmla="*/ 651949556 h 1134"/>
              <a:gd name="T66" fmla="*/ 711236134 w 1135"/>
              <a:gd name="T67" fmla="*/ 1053425744 h 1134"/>
              <a:gd name="T68" fmla="*/ 307042582 w 1135"/>
              <a:gd name="T69" fmla="*/ 710673118 h 1134"/>
              <a:gd name="T70" fmla="*/ 651266007 w 1135"/>
              <a:gd name="T71" fmla="*/ 306799469 h 1134"/>
              <a:gd name="T72" fmla="*/ 1054260354 w 1135"/>
              <a:gd name="T73" fmla="*/ 649552095 h 1134"/>
              <a:gd name="T74" fmla="*/ 711236134 w 1135"/>
              <a:gd name="T75" fmla="*/ 1053425744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5845" y="434474"/>
            <a:ext cx="67094" cy="3199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7285" y="1168400"/>
            <a:ext cx="302704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微处理器发展及应用分类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36650" y="1950085"/>
            <a:ext cx="302704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运算、处理与指令设计分析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82185" y="1950085"/>
            <a:ext cx="320992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指令格式与寻址方式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6650" y="2759710"/>
            <a:ext cx="302704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CPU------</a:t>
            </a:r>
            <a:r>
              <a:rPr 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ARM</a:t>
            </a:r>
            <a:r>
              <a:rPr lang="zh-CN" b="1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处理器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72025" y="2759710"/>
            <a:ext cx="322008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CortexM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x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处理器及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MCU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系统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36650" y="3569335"/>
            <a:ext cx="302704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ARM指令系统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82185" y="3569335"/>
            <a:ext cx="3209925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微处理器应用程序设计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36650" y="4334510"/>
            <a:ext cx="302704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通用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IO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   GPIO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82185" y="4334510"/>
            <a:ext cx="320992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功能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IO               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TIMER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36650" y="5179695"/>
            <a:ext cx="3027680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功能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IO  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SCI/SPI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82185" y="5179695"/>
            <a:ext cx="320992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功能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IO  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     ADC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92160" y="5179695"/>
            <a:ext cx="141478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中断与异常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17600" y="6005195"/>
            <a:ext cx="3027680" cy="36830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2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X86</a:t>
            </a:r>
            <a:r>
              <a:rPr lang="zh-CN" alt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处理器          </a:t>
            </a:r>
            <a:r>
              <a:rPr lang="en-US" altLang="zh-CN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8086/486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70755" y="6005195"/>
            <a:ext cx="3221355" cy="368300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accent2">
                <a:lumMod val="7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存储管理-----x86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 </a:t>
            </a:r>
            <a:r>
              <a:rPr 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        </a:t>
            </a:r>
            <a:endParaRPr lang="zh-CN" altLang="en-US" b="1">
              <a:solidFill>
                <a:srgbClr val="000000"/>
              </a:solidFill>
              <a:latin typeface="Arial" panose="020B0604020202020204" pitchFamily="34" charset="0"/>
              <a:ea typeface="等线" panose="0201060003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2160" y="3569335"/>
            <a:ext cx="459105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92160" y="6005195"/>
            <a:ext cx="459105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sz="1100" b="1">
                <a:solidFill>
                  <a:srgbClr val="000000"/>
                </a:solidFill>
                <a:latin typeface="等线" panose="02010600030101010101" charset="-122"/>
                <a:sym typeface="+mn-ea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charset="-122"/>
                <a:sym typeface="+mn-ea"/>
              </a:rPr>
              <a:t>T</a:t>
            </a:r>
          </a:p>
        </p:txBody>
      </p:sp>
      <p:sp>
        <p:nvSpPr>
          <p:cNvPr id="9" name="云形 8"/>
          <p:cNvSpPr/>
          <p:nvPr/>
        </p:nvSpPr>
        <p:spPr>
          <a:xfrm>
            <a:off x="10324465" y="3883660"/>
            <a:ext cx="1757045" cy="13436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知识</a:t>
            </a:r>
          </a:p>
          <a:p>
            <a:pPr algn="ctr"/>
            <a:r>
              <a:rPr lang="zh-CN" altLang="en-US"/>
              <a:t> </a:t>
            </a:r>
            <a:r>
              <a:rPr lang="en-US" altLang="zh-CN"/>
              <a:t>or </a:t>
            </a:r>
          </a:p>
          <a:p>
            <a:pPr algn="ctr"/>
            <a:r>
              <a:rPr lang="en-US" altLang="zh-CN"/>
              <a:t>  </a:t>
            </a:r>
            <a:r>
              <a:rPr lang="zh-CN" altLang="en-US"/>
              <a:t>实用？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bldLvl="0" animBg="1"/>
          <p:bldP spid="28" grpId="1" bldLvl="0" animBg="1"/>
          <p:bldP spid="30" grpId="0" bldLvl="0" animBg="1"/>
          <p:bldP spid="30" grpId="1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3035935" y="0"/>
          <a:ext cx="9156700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7524750" imgH="4686300" progId="Paint.Picture">
                  <p:embed/>
                </p:oleObj>
              </mc:Choice>
              <mc:Fallback>
                <p:oleObj r:id="rId3" imgW="7524750" imgH="46863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5935" y="0"/>
                        <a:ext cx="9156700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" y="161290"/>
            <a:ext cx="2474595" cy="3301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" y="4441825"/>
            <a:ext cx="2875915" cy="1861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4381500" y="466725"/>
          <a:ext cx="2602230" cy="109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2600325" imgH="1095375" progId="Paint.Picture">
                  <p:embed/>
                </p:oleObj>
              </mc:Choice>
              <mc:Fallback>
                <p:oleObj r:id="rId3" imgW="2600325" imgH="10953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466725"/>
                        <a:ext cx="2602230" cy="109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8232775" y="466725"/>
          <a:ext cx="3231515" cy="2326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5" imgW="3228975" imgH="2324100" progId="Paint.Picture">
                  <p:embed/>
                </p:oleObj>
              </mc:Choice>
              <mc:Fallback>
                <p:oleObj r:id="rId5" imgW="3228975" imgH="23241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32775" y="466725"/>
                        <a:ext cx="3231515" cy="2326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3536950"/>
            <a:ext cx="5410200" cy="158115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" name="文本框 10"/>
          <p:cNvSpPr txBox="1"/>
          <p:nvPr/>
        </p:nvSpPr>
        <p:spPr>
          <a:xfrm>
            <a:off x="1510030" y="535305"/>
            <a:ext cx="109728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lang="zh-CN" altLang="en-US" b="1"/>
              <a:t>微处理器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510030" y="1263650"/>
            <a:ext cx="109728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lang="zh-CN" altLang="en-US" b="1"/>
              <a:t>微控制器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10030" y="1969770"/>
            <a:ext cx="1339215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en-US" altLang="zh-CN" b="1"/>
              <a:t>DSP</a:t>
            </a:r>
            <a:r>
              <a:rPr lang="zh-CN" altLang="en-US" b="1"/>
              <a:t>处理器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10030" y="2681605"/>
            <a:ext cx="1536700" cy="3683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 anchor="t">
            <a:spAutoFit/>
          </a:bodyPr>
          <a:lstStyle/>
          <a:p>
            <a:r>
              <a:rPr lang="zh-CN" b="1"/>
              <a:t>片上系统</a:t>
            </a:r>
            <a:r>
              <a:rPr lang="en-US" altLang="zh-CN" b="1"/>
              <a:t>SOC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8665" y="535305"/>
            <a:ext cx="391160" cy="2584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mpd="sng">
            <a:solidFill>
              <a:schemeClr val="accent5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嵌</a:t>
            </a:r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入</a:t>
            </a:r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式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" y="3366135"/>
            <a:ext cx="6511925" cy="35718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135495" y="6109970"/>
            <a:ext cx="2926080" cy="3683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txBody>
          <a:bodyPr wrap="none" rtlCol="0" anchor="t">
            <a:spAutoFit/>
          </a:bodyPr>
          <a:lstStyle/>
          <a:p>
            <a:r>
              <a:rPr lang="zh-CN" b="1" i="1"/>
              <a:t>通用与专用的选择（平衡）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7640" y="431800"/>
            <a:ext cx="4107180" cy="322580"/>
            <a:chOff x="0" y="217708"/>
            <a:chExt cx="3583459" cy="429992"/>
          </a:xfrm>
        </p:grpSpPr>
        <p:sp>
          <p:nvSpPr>
            <p:cNvPr id="5" name="标题 2"/>
            <p:cNvSpPr txBox="1"/>
            <p:nvPr/>
          </p:nvSpPr>
          <p:spPr>
            <a:xfrm>
              <a:off x="637779" y="217708"/>
              <a:ext cx="2945680" cy="4257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第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1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章  </a:t>
              </a:r>
              <a:r>
                <a:rPr lang="en-US" altLang="zh-CN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CPU</a:t>
              </a:r>
              <a:r>
                <a:rPr lang="zh-CN" altLang="en-US" sz="21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的发展与应用</a:t>
              </a:r>
              <a:endPara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21272"/>
              <a:ext cx="482600" cy="4264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2450" y="221272"/>
              <a:ext cx="58539" cy="4264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33774" y="1796945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MHz			</a:t>
            </a:r>
            <a:r>
              <a:rPr lang="zh-CN" altLang="en-US" b="1" dirty="0" smtClean="0"/>
              <a:t>主频</a:t>
            </a:r>
            <a:r>
              <a:rPr lang="en-US" altLang="zh-CN" b="1" dirty="0" smtClean="0"/>
              <a:t>			GHz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733774" y="2274171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MB          		MEM			GB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33774" y="2772169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十万</a:t>
            </a:r>
            <a:r>
              <a:rPr lang="en-US" altLang="zh-CN" b="1" dirty="0" smtClean="0"/>
              <a:t>			</a:t>
            </a:r>
            <a:r>
              <a:rPr lang="zh-CN" altLang="en-US" b="1" dirty="0" smtClean="0"/>
              <a:t>晶体管</a:t>
            </a:r>
            <a:r>
              <a:rPr lang="en-US" altLang="zh-CN" b="1" dirty="0" smtClean="0"/>
              <a:t>			</a:t>
            </a:r>
            <a:r>
              <a:rPr lang="zh-CN" altLang="en-US" b="1" dirty="0" smtClean="0"/>
              <a:t>十亿</a:t>
            </a:r>
            <a:endParaRPr lang="en-US" altLang="zh-CN" b="1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1733774" y="3270167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um			</a:t>
            </a:r>
            <a:r>
              <a:rPr lang="zh-CN" altLang="en-US" b="1" dirty="0" smtClean="0"/>
              <a:t>工艺</a:t>
            </a:r>
            <a:r>
              <a:rPr lang="en-US" altLang="zh-CN" b="1" dirty="0" smtClean="0"/>
              <a:t>			nm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33774" y="3768165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百元</a:t>
            </a:r>
            <a:r>
              <a:rPr lang="en-US" altLang="zh-CN" b="1" dirty="0" smtClean="0"/>
              <a:t>			</a:t>
            </a:r>
            <a:r>
              <a:rPr lang="zh-CN" altLang="en-US" b="1" dirty="0" smtClean="0"/>
              <a:t>价格</a:t>
            </a:r>
            <a:r>
              <a:rPr lang="en-US" altLang="zh-CN" b="1" dirty="0" smtClean="0"/>
              <a:t>			</a:t>
            </a:r>
            <a:r>
              <a:rPr lang="zh-CN" altLang="en-US" b="1" dirty="0" smtClean="0"/>
              <a:t>元</a:t>
            </a:r>
            <a:endParaRPr lang="en-US" altLang="zh-CN" b="1" dirty="0" smtClean="0"/>
          </a:p>
        </p:txBody>
      </p:sp>
      <p:sp>
        <p:nvSpPr>
          <p:cNvPr id="16" name="文本框 15"/>
          <p:cNvSpPr txBox="1"/>
          <p:nvPr/>
        </p:nvSpPr>
        <p:spPr>
          <a:xfrm>
            <a:off x="1733773" y="4266163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少量探索</a:t>
            </a:r>
            <a:r>
              <a:rPr lang="en-US" altLang="zh-CN" b="1" dirty="0" smtClean="0"/>
              <a:t>		</a:t>
            </a:r>
            <a:r>
              <a:rPr lang="zh-CN" altLang="en-US" b="1" dirty="0" smtClean="0"/>
              <a:t>应用</a:t>
            </a:r>
            <a:r>
              <a:rPr lang="en-US" altLang="zh-CN" b="1" dirty="0" smtClean="0"/>
              <a:t>			</a:t>
            </a:r>
            <a:r>
              <a:rPr lang="zh-CN" altLang="en-US" b="1" dirty="0" smtClean="0"/>
              <a:t>广泛深入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1733774" y="1320543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1980						2020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33773" y="5367425"/>
            <a:ext cx="6752299" cy="1169551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/>
              <a:t>	</a:t>
            </a:r>
            <a:r>
              <a:rPr lang="en-US" altLang="zh-CN" b="1" dirty="0" smtClean="0"/>
              <a:t>		</a:t>
            </a:r>
            <a:r>
              <a:rPr lang="zh-CN" altLang="en-US" sz="1600" b="1" dirty="0" smtClean="0"/>
              <a:t>过去二百年</a:t>
            </a:r>
            <a:endParaRPr lang="en-US" altLang="zh-CN" sz="1600" b="1" dirty="0" smtClean="0"/>
          </a:p>
          <a:p>
            <a:endParaRPr lang="en-US" altLang="zh-CN" sz="1600" b="1" dirty="0" smtClean="0"/>
          </a:p>
          <a:p>
            <a:r>
              <a:rPr lang="zh-CN" altLang="en-US" b="1" dirty="0" smtClean="0"/>
              <a:t>机械、能源、电气</a:t>
            </a:r>
            <a:r>
              <a:rPr lang="en-US" altLang="zh-CN" b="1" dirty="0" smtClean="0"/>
              <a:t>…	</a:t>
            </a:r>
            <a:r>
              <a:rPr lang="zh-CN" altLang="en-US" b="1" dirty="0" smtClean="0"/>
              <a:t>电子、信息</a:t>
            </a:r>
            <a:r>
              <a:rPr lang="en-US" altLang="zh-CN" b="1" dirty="0" smtClean="0"/>
              <a:t>…		</a:t>
            </a:r>
            <a:r>
              <a:rPr lang="zh-CN" altLang="en-US" b="1" dirty="0" smtClean="0"/>
              <a:t>密切融合</a:t>
            </a:r>
            <a:endParaRPr lang="en-US" altLang="zh-CN" b="1" dirty="0" smtClean="0"/>
          </a:p>
          <a:p>
            <a:r>
              <a:rPr lang="zh-CN" altLang="en-US" b="1" dirty="0" smtClean="0"/>
              <a:t>简单小功率</a:t>
            </a:r>
            <a:r>
              <a:rPr lang="en-US" altLang="zh-CN" b="1" dirty="0" smtClean="0"/>
              <a:t>		</a:t>
            </a:r>
            <a:r>
              <a:rPr lang="zh-CN" altLang="en-US" b="1" dirty="0" smtClean="0"/>
              <a:t>复杂大功率</a:t>
            </a:r>
            <a:r>
              <a:rPr lang="en-US" altLang="zh-CN" b="1" dirty="0" smtClean="0"/>
              <a:t>		</a:t>
            </a:r>
            <a:r>
              <a:rPr lang="zh-CN" altLang="en-US" b="1" dirty="0" smtClean="0"/>
              <a:t>精密智能</a:t>
            </a:r>
            <a:endParaRPr lang="zh-CN" altLang="en-US" b="1" dirty="0"/>
          </a:p>
        </p:txBody>
      </p:sp>
      <p:sp>
        <p:nvSpPr>
          <p:cNvPr id="24" name="燕尾形 23"/>
          <p:cNvSpPr>
            <a:spLocks noChangeArrowheads="1"/>
          </p:cNvSpPr>
          <p:nvPr/>
        </p:nvSpPr>
        <p:spPr bwMode="auto">
          <a:xfrm>
            <a:off x="3626086" y="4820848"/>
            <a:ext cx="469905" cy="383803"/>
          </a:xfrm>
          <a:prstGeom prst="chevron">
            <a:avLst>
              <a:gd name="adj" fmla="val 5442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燕尾形 24"/>
          <p:cNvSpPr>
            <a:spLocks noChangeArrowheads="1"/>
          </p:cNvSpPr>
          <p:nvPr/>
        </p:nvSpPr>
        <p:spPr bwMode="auto">
          <a:xfrm>
            <a:off x="4648156" y="4820848"/>
            <a:ext cx="469905" cy="383803"/>
          </a:xfrm>
          <a:prstGeom prst="chevron">
            <a:avLst>
              <a:gd name="adj" fmla="val 5442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6" name="燕尾形 25"/>
          <p:cNvSpPr>
            <a:spLocks noChangeArrowheads="1"/>
          </p:cNvSpPr>
          <p:nvPr/>
        </p:nvSpPr>
        <p:spPr bwMode="auto">
          <a:xfrm>
            <a:off x="5670226" y="4809558"/>
            <a:ext cx="469905" cy="383803"/>
          </a:xfrm>
          <a:prstGeom prst="chevron">
            <a:avLst>
              <a:gd name="adj" fmla="val 54426"/>
            </a:avLst>
          </a:pr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7" name="Freeform 239"/>
          <p:cNvSpPr>
            <a:spLocks noEditPoints="1" noChangeArrowheads="1"/>
          </p:cNvSpPr>
          <p:nvPr/>
        </p:nvSpPr>
        <p:spPr bwMode="auto">
          <a:xfrm>
            <a:off x="9845520" y="477394"/>
            <a:ext cx="1162640" cy="1212767"/>
          </a:xfrm>
          <a:custGeom>
            <a:avLst/>
            <a:gdLst>
              <a:gd name="T0" fmla="*/ 2147483646 w 2116"/>
              <a:gd name="T1" fmla="*/ 1262169863 h 2116"/>
              <a:gd name="T2" fmla="*/ 2147483646 w 2116"/>
              <a:gd name="T3" fmla="*/ 1059407178 h 2116"/>
              <a:gd name="T4" fmla="*/ 2147483646 w 2116"/>
              <a:gd name="T5" fmla="*/ 782257393 h 2116"/>
              <a:gd name="T6" fmla="*/ 2147483646 w 2116"/>
              <a:gd name="T7" fmla="*/ 683875654 h 2116"/>
              <a:gd name="T8" fmla="*/ 2147483646 w 2116"/>
              <a:gd name="T9" fmla="*/ 365933012 h 2116"/>
              <a:gd name="T10" fmla="*/ 1857261195 w 2116"/>
              <a:gd name="T11" fmla="*/ 385130037 h 2116"/>
              <a:gd name="T12" fmla="*/ 1756479555 w 2116"/>
              <a:gd name="T13" fmla="*/ 95982932 h 2116"/>
              <a:gd name="T14" fmla="*/ 1480530267 w 2116"/>
              <a:gd name="T15" fmla="*/ 229158320 h 2116"/>
              <a:gd name="T16" fmla="*/ 1262169863 w 2116"/>
              <a:gd name="T17" fmla="*/ 0 h 2116"/>
              <a:gd name="T18" fmla="*/ 1060606582 w 2116"/>
              <a:gd name="T19" fmla="*/ 229158320 h 2116"/>
              <a:gd name="T20" fmla="*/ 783456796 w 2116"/>
              <a:gd name="T21" fmla="*/ 93583030 h 2116"/>
              <a:gd name="T22" fmla="*/ 683875654 w 2116"/>
              <a:gd name="T23" fmla="*/ 385130037 h 2116"/>
              <a:gd name="T24" fmla="*/ 365933012 w 2116"/>
              <a:gd name="T25" fmla="*/ 376730928 h 2116"/>
              <a:gd name="T26" fmla="*/ 386329440 w 2116"/>
              <a:gd name="T27" fmla="*/ 681475752 h 2116"/>
              <a:gd name="T28" fmla="*/ 97182336 w 2116"/>
              <a:gd name="T29" fmla="*/ 782257393 h 2116"/>
              <a:gd name="T30" fmla="*/ 230357723 w 2116"/>
              <a:gd name="T31" fmla="*/ 1058206680 h 2116"/>
              <a:gd name="T32" fmla="*/ 0 w 2116"/>
              <a:gd name="T33" fmla="*/ 1276567084 h 2116"/>
              <a:gd name="T34" fmla="*/ 229158320 w 2116"/>
              <a:gd name="T35" fmla="*/ 1479329769 h 2116"/>
              <a:gd name="T36" fmla="*/ 93583030 w 2116"/>
              <a:gd name="T37" fmla="*/ 1755280151 h 2116"/>
              <a:gd name="T38" fmla="*/ 385130037 w 2116"/>
              <a:gd name="T39" fmla="*/ 1854861293 h 2116"/>
              <a:gd name="T40" fmla="*/ 376730928 w 2116"/>
              <a:gd name="T41" fmla="*/ 2147483646 h 2116"/>
              <a:gd name="T42" fmla="*/ 682675155 w 2116"/>
              <a:gd name="T43" fmla="*/ 2147483646 h 2116"/>
              <a:gd name="T44" fmla="*/ 783456796 w 2116"/>
              <a:gd name="T45" fmla="*/ 2147483646 h 2116"/>
              <a:gd name="T46" fmla="*/ 1058206680 w 2116"/>
              <a:gd name="T47" fmla="*/ 2147483646 h 2116"/>
              <a:gd name="T48" fmla="*/ 1276567084 w 2116"/>
              <a:gd name="T49" fmla="*/ 2147483646 h 2116"/>
              <a:gd name="T50" fmla="*/ 1479329769 w 2116"/>
              <a:gd name="T51" fmla="*/ 2147483646 h 2116"/>
              <a:gd name="T52" fmla="*/ 1756479555 w 2116"/>
              <a:gd name="T53" fmla="*/ 2147483646 h 2116"/>
              <a:gd name="T54" fmla="*/ 1854861293 w 2116"/>
              <a:gd name="T55" fmla="*/ 2147483646 h 2116"/>
              <a:gd name="T56" fmla="*/ 2147483646 w 2116"/>
              <a:gd name="T57" fmla="*/ 2147483646 h 2116"/>
              <a:gd name="T58" fmla="*/ 2147483646 w 2116"/>
              <a:gd name="T59" fmla="*/ 1856061792 h 2116"/>
              <a:gd name="T60" fmla="*/ 2147483646 w 2116"/>
              <a:gd name="T61" fmla="*/ 1755280151 h 2116"/>
              <a:gd name="T62" fmla="*/ 2147483646 w 2116"/>
              <a:gd name="T63" fmla="*/ 1480530267 h 2116"/>
              <a:gd name="T64" fmla="*/ 1629302279 w 2116"/>
              <a:gd name="T65" fmla="*/ 2002434997 h 2116"/>
              <a:gd name="T66" fmla="*/ 910634072 w 2116"/>
              <a:gd name="T67" fmla="*/ 536301950 h 2116"/>
              <a:gd name="T68" fmla="*/ 1629302279 w 2116"/>
              <a:gd name="T69" fmla="*/ 2002434997 h 211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116"/>
              <a:gd name="T106" fmla="*/ 0 h 2116"/>
              <a:gd name="T107" fmla="*/ 2116 w 2116"/>
              <a:gd name="T108" fmla="*/ 2116 h 211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 240"/>
          <p:cNvSpPr>
            <a:spLocks noEditPoints="1" noChangeArrowheads="1"/>
          </p:cNvSpPr>
          <p:nvPr/>
        </p:nvSpPr>
        <p:spPr bwMode="auto">
          <a:xfrm>
            <a:off x="10914542" y="5583111"/>
            <a:ext cx="1010541" cy="1054111"/>
          </a:xfrm>
          <a:custGeom>
            <a:avLst/>
            <a:gdLst>
              <a:gd name="T0" fmla="*/ 2147483646 w 1840"/>
              <a:gd name="T1" fmla="*/ 1155559799 h 1840"/>
              <a:gd name="T2" fmla="*/ 2016235029 w 1840"/>
              <a:gd name="T3" fmla="*/ 968560309 h 1840"/>
              <a:gd name="T4" fmla="*/ 2146895336 w 1840"/>
              <a:gd name="T5" fmla="*/ 736010363 h 1840"/>
              <a:gd name="T6" fmla="*/ 1891569068 w 1840"/>
              <a:gd name="T7" fmla="*/ 624529772 h 1840"/>
              <a:gd name="T8" fmla="*/ 1920338641 w 1840"/>
              <a:gd name="T9" fmla="*/ 360812515 h 1840"/>
              <a:gd name="T10" fmla="*/ 1653025871 w 1840"/>
              <a:gd name="T11" fmla="*/ 363210253 h 1840"/>
              <a:gd name="T12" fmla="*/ 1579903616 w 1840"/>
              <a:gd name="T13" fmla="*/ 107883984 h 1840"/>
              <a:gd name="T14" fmla="*/ 1322180704 w 1840"/>
              <a:gd name="T15" fmla="*/ 207376980 h 1840"/>
              <a:gd name="T16" fmla="*/ 1155559799 w 1840"/>
              <a:gd name="T17" fmla="*/ 0 h 1840"/>
              <a:gd name="T18" fmla="*/ 968560309 w 1840"/>
              <a:gd name="T19" fmla="*/ 190595002 h 1840"/>
              <a:gd name="T20" fmla="*/ 734811494 w 1840"/>
              <a:gd name="T21" fmla="*/ 58736921 h 1840"/>
              <a:gd name="T22" fmla="*/ 624529772 w 1840"/>
              <a:gd name="T23" fmla="*/ 314063190 h 1840"/>
              <a:gd name="T24" fmla="*/ 360812515 w 1840"/>
              <a:gd name="T25" fmla="*/ 286492485 h 1840"/>
              <a:gd name="T26" fmla="*/ 363210253 w 1840"/>
              <a:gd name="T27" fmla="*/ 552606386 h 1840"/>
              <a:gd name="T28" fmla="*/ 106685115 w 1840"/>
              <a:gd name="T29" fmla="*/ 625728641 h 1840"/>
              <a:gd name="T30" fmla="*/ 207376980 w 1840"/>
              <a:gd name="T31" fmla="*/ 883451553 h 1840"/>
              <a:gd name="T32" fmla="*/ 0 w 1840"/>
              <a:gd name="T33" fmla="*/ 1051271327 h 1840"/>
              <a:gd name="T34" fmla="*/ 190595002 w 1840"/>
              <a:gd name="T35" fmla="*/ 1237071948 h 1840"/>
              <a:gd name="T36" fmla="*/ 58736921 w 1840"/>
              <a:gd name="T37" fmla="*/ 1470820763 h 1840"/>
              <a:gd name="T38" fmla="*/ 314063190 w 1840"/>
              <a:gd name="T39" fmla="*/ 1582301354 h 1840"/>
              <a:gd name="T40" fmla="*/ 286492485 w 1840"/>
              <a:gd name="T41" fmla="*/ 1846018612 h 1840"/>
              <a:gd name="T42" fmla="*/ 552606386 w 1840"/>
              <a:gd name="T43" fmla="*/ 1843620874 h 1840"/>
              <a:gd name="T44" fmla="*/ 625728641 w 1840"/>
              <a:gd name="T45" fmla="*/ 2098947142 h 1840"/>
              <a:gd name="T46" fmla="*/ 883451553 w 1840"/>
              <a:gd name="T47" fmla="*/ 1999453052 h 1840"/>
              <a:gd name="T48" fmla="*/ 1050072458 w 1840"/>
              <a:gd name="T49" fmla="*/ 2147483646 h 1840"/>
              <a:gd name="T50" fmla="*/ 1237071948 w 1840"/>
              <a:gd name="T51" fmla="*/ 2016235029 h 1840"/>
              <a:gd name="T52" fmla="*/ 1470820763 w 1840"/>
              <a:gd name="T53" fmla="*/ 2146895336 h 1840"/>
              <a:gd name="T54" fmla="*/ 1581102485 w 1840"/>
              <a:gd name="T55" fmla="*/ 1892767937 h 1840"/>
              <a:gd name="T56" fmla="*/ 1846018612 w 1840"/>
              <a:gd name="T57" fmla="*/ 1920338641 h 1840"/>
              <a:gd name="T58" fmla="*/ 1843620874 w 1840"/>
              <a:gd name="T59" fmla="*/ 1654223646 h 1840"/>
              <a:gd name="T60" fmla="*/ 2098947142 w 1840"/>
              <a:gd name="T61" fmla="*/ 1579903616 h 1840"/>
              <a:gd name="T62" fmla="*/ 1999453052 w 1840"/>
              <a:gd name="T63" fmla="*/ 1323379573 h 1840"/>
              <a:gd name="T64" fmla="*/ 1295808869 w 1840"/>
              <a:gd name="T65" fmla="*/ 1786082822 h 1840"/>
              <a:gd name="T66" fmla="*/ 909823388 w 1840"/>
              <a:gd name="T67" fmla="*/ 420748305 h 1840"/>
              <a:gd name="T68" fmla="*/ 1295808869 w 1840"/>
              <a:gd name="T69" fmla="*/ 1786082822 h 184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840"/>
              <a:gd name="T106" fmla="*/ 0 h 1840"/>
              <a:gd name="T107" fmla="*/ 1840 w 1840"/>
              <a:gd name="T108" fmla="*/ 1840 h 184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840" h="1840">
                <a:moveTo>
                  <a:pt x="1827" y="1080"/>
                </a:moveTo>
                <a:cubicBezTo>
                  <a:pt x="1840" y="964"/>
                  <a:pt x="1840" y="964"/>
                  <a:pt x="1840" y="964"/>
                </a:cubicBezTo>
                <a:cubicBezTo>
                  <a:pt x="1690" y="906"/>
                  <a:pt x="1690" y="906"/>
                  <a:pt x="1690" y="906"/>
                </a:cubicBezTo>
                <a:cubicBezTo>
                  <a:pt x="1689" y="874"/>
                  <a:pt x="1687" y="841"/>
                  <a:pt x="1682" y="808"/>
                </a:cubicBezTo>
                <a:cubicBezTo>
                  <a:pt x="1823" y="726"/>
                  <a:pt x="1823" y="726"/>
                  <a:pt x="1823" y="726"/>
                </a:cubicBezTo>
                <a:cubicBezTo>
                  <a:pt x="1791" y="614"/>
                  <a:pt x="1791" y="614"/>
                  <a:pt x="1791" y="614"/>
                </a:cubicBezTo>
                <a:cubicBezTo>
                  <a:pt x="1628" y="618"/>
                  <a:pt x="1628" y="618"/>
                  <a:pt x="1628" y="618"/>
                </a:cubicBezTo>
                <a:cubicBezTo>
                  <a:pt x="1614" y="584"/>
                  <a:pt x="1597" y="552"/>
                  <a:pt x="1578" y="521"/>
                </a:cubicBezTo>
                <a:cubicBezTo>
                  <a:pt x="1675" y="392"/>
                  <a:pt x="1675" y="392"/>
                  <a:pt x="1675" y="392"/>
                </a:cubicBezTo>
                <a:cubicBezTo>
                  <a:pt x="1602" y="301"/>
                  <a:pt x="1602" y="301"/>
                  <a:pt x="1602" y="301"/>
                </a:cubicBezTo>
                <a:cubicBezTo>
                  <a:pt x="1455" y="366"/>
                  <a:pt x="1455" y="366"/>
                  <a:pt x="1455" y="366"/>
                </a:cubicBezTo>
                <a:cubicBezTo>
                  <a:pt x="1431" y="344"/>
                  <a:pt x="1406" y="322"/>
                  <a:pt x="1379" y="303"/>
                </a:cubicBezTo>
                <a:cubicBezTo>
                  <a:pt x="1420" y="147"/>
                  <a:pt x="1420" y="147"/>
                  <a:pt x="1420" y="147"/>
                </a:cubicBezTo>
                <a:cubicBezTo>
                  <a:pt x="1318" y="90"/>
                  <a:pt x="1318" y="90"/>
                  <a:pt x="1318" y="90"/>
                </a:cubicBezTo>
                <a:cubicBezTo>
                  <a:pt x="1206" y="206"/>
                  <a:pt x="1206" y="206"/>
                  <a:pt x="1206" y="206"/>
                </a:cubicBezTo>
                <a:cubicBezTo>
                  <a:pt x="1173" y="193"/>
                  <a:pt x="1139" y="181"/>
                  <a:pt x="1103" y="173"/>
                </a:cubicBezTo>
                <a:cubicBezTo>
                  <a:pt x="1080" y="13"/>
                  <a:pt x="1080" y="13"/>
                  <a:pt x="1080" y="13"/>
                </a:cubicBezTo>
                <a:cubicBezTo>
                  <a:pt x="964" y="0"/>
                  <a:pt x="964" y="0"/>
                  <a:pt x="964" y="0"/>
                </a:cubicBezTo>
                <a:cubicBezTo>
                  <a:pt x="906" y="151"/>
                  <a:pt x="906" y="151"/>
                  <a:pt x="906" y="151"/>
                </a:cubicBezTo>
                <a:cubicBezTo>
                  <a:pt x="874" y="151"/>
                  <a:pt x="841" y="154"/>
                  <a:pt x="808" y="159"/>
                </a:cubicBezTo>
                <a:cubicBezTo>
                  <a:pt x="726" y="17"/>
                  <a:pt x="726" y="17"/>
                  <a:pt x="726" y="17"/>
                </a:cubicBezTo>
                <a:cubicBezTo>
                  <a:pt x="613" y="49"/>
                  <a:pt x="613" y="49"/>
                  <a:pt x="613" y="49"/>
                </a:cubicBezTo>
                <a:cubicBezTo>
                  <a:pt x="617" y="213"/>
                  <a:pt x="617" y="213"/>
                  <a:pt x="617" y="213"/>
                </a:cubicBezTo>
                <a:cubicBezTo>
                  <a:pt x="584" y="227"/>
                  <a:pt x="552" y="244"/>
                  <a:pt x="521" y="262"/>
                </a:cubicBezTo>
                <a:cubicBezTo>
                  <a:pt x="392" y="166"/>
                  <a:pt x="392" y="166"/>
                  <a:pt x="392" y="166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66" y="386"/>
                  <a:pt x="366" y="386"/>
                  <a:pt x="366" y="386"/>
                </a:cubicBezTo>
                <a:cubicBezTo>
                  <a:pt x="343" y="410"/>
                  <a:pt x="322" y="435"/>
                  <a:pt x="303" y="461"/>
                </a:cubicBezTo>
                <a:cubicBezTo>
                  <a:pt x="147" y="420"/>
                  <a:pt x="147" y="420"/>
                  <a:pt x="147" y="420"/>
                </a:cubicBezTo>
                <a:cubicBezTo>
                  <a:pt x="89" y="522"/>
                  <a:pt x="89" y="522"/>
                  <a:pt x="89" y="522"/>
                </a:cubicBezTo>
                <a:cubicBezTo>
                  <a:pt x="206" y="634"/>
                  <a:pt x="206" y="634"/>
                  <a:pt x="206" y="634"/>
                </a:cubicBezTo>
                <a:cubicBezTo>
                  <a:pt x="192" y="668"/>
                  <a:pt x="181" y="702"/>
                  <a:pt x="173" y="737"/>
                </a:cubicBezTo>
                <a:cubicBezTo>
                  <a:pt x="13" y="760"/>
                  <a:pt x="13" y="760"/>
                  <a:pt x="13" y="760"/>
                </a:cubicBezTo>
                <a:cubicBezTo>
                  <a:pt x="0" y="877"/>
                  <a:pt x="0" y="877"/>
                  <a:pt x="0" y="877"/>
                </a:cubicBezTo>
                <a:cubicBezTo>
                  <a:pt x="151" y="934"/>
                  <a:pt x="151" y="934"/>
                  <a:pt x="151" y="934"/>
                </a:cubicBezTo>
                <a:cubicBezTo>
                  <a:pt x="151" y="967"/>
                  <a:pt x="154" y="1000"/>
                  <a:pt x="159" y="1032"/>
                </a:cubicBezTo>
                <a:cubicBezTo>
                  <a:pt x="17" y="1115"/>
                  <a:pt x="17" y="1115"/>
                  <a:pt x="17" y="1115"/>
                </a:cubicBezTo>
                <a:cubicBezTo>
                  <a:pt x="49" y="1227"/>
                  <a:pt x="49" y="1227"/>
                  <a:pt x="49" y="1227"/>
                </a:cubicBezTo>
                <a:cubicBezTo>
                  <a:pt x="212" y="1223"/>
                  <a:pt x="212" y="1223"/>
                  <a:pt x="212" y="1223"/>
                </a:cubicBezTo>
                <a:cubicBezTo>
                  <a:pt x="227" y="1257"/>
                  <a:pt x="243" y="1289"/>
                  <a:pt x="262" y="1320"/>
                </a:cubicBezTo>
                <a:cubicBezTo>
                  <a:pt x="166" y="1449"/>
                  <a:pt x="166" y="1449"/>
                  <a:pt x="166" y="1449"/>
                </a:cubicBezTo>
                <a:cubicBezTo>
                  <a:pt x="239" y="1540"/>
                  <a:pt x="239" y="1540"/>
                  <a:pt x="239" y="1540"/>
                </a:cubicBezTo>
                <a:cubicBezTo>
                  <a:pt x="386" y="1474"/>
                  <a:pt x="386" y="1474"/>
                  <a:pt x="386" y="1474"/>
                </a:cubicBezTo>
                <a:cubicBezTo>
                  <a:pt x="410" y="1497"/>
                  <a:pt x="435" y="1518"/>
                  <a:pt x="461" y="1538"/>
                </a:cubicBezTo>
                <a:cubicBezTo>
                  <a:pt x="420" y="1694"/>
                  <a:pt x="420" y="1694"/>
                  <a:pt x="420" y="1694"/>
                </a:cubicBezTo>
                <a:cubicBezTo>
                  <a:pt x="522" y="1751"/>
                  <a:pt x="522" y="1751"/>
                  <a:pt x="522" y="1751"/>
                </a:cubicBezTo>
                <a:cubicBezTo>
                  <a:pt x="634" y="1635"/>
                  <a:pt x="634" y="1635"/>
                  <a:pt x="634" y="1635"/>
                </a:cubicBezTo>
                <a:cubicBezTo>
                  <a:pt x="667" y="1648"/>
                  <a:pt x="702" y="1659"/>
                  <a:pt x="737" y="1668"/>
                </a:cubicBezTo>
                <a:cubicBezTo>
                  <a:pt x="760" y="1827"/>
                  <a:pt x="760" y="1827"/>
                  <a:pt x="760" y="1827"/>
                </a:cubicBezTo>
                <a:cubicBezTo>
                  <a:pt x="876" y="1840"/>
                  <a:pt x="876" y="1840"/>
                  <a:pt x="876" y="1840"/>
                </a:cubicBezTo>
                <a:cubicBezTo>
                  <a:pt x="934" y="1690"/>
                  <a:pt x="934" y="1690"/>
                  <a:pt x="934" y="1690"/>
                </a:cubicBezTo>
                <a:cubicBezTo>
                  <a:pt x="967" y="1689"/>
                  <a:pt x="1000" y="1687"/>
                  <a:pt x="1032" y="1682"/>
                </a:cubicBezTo>
                <a:cubicBezTo>
                  <a:pt x="1114" y="1823"/>
                  <a:pt x="1114" y="1823"/>
                  <a:pt x="1114" y="1823"/>
                </a:cubicBezTo>
                <a:cubicBezTo>
                  <a:pt x="1227" y="1791"/>
                  <a:pt x="1227" y="1791"/>
                  <a:pt x="1227" y="1791"/>
                </a:cubicBezTo>
                <a:cubicBezTo>
                  <a:pt x="1223" y="1628"/>
                  <a:pt x="1223" y="1628"/>
                  <a:pt x="1223" y="1628"/>
                </a:cubicBezTo>
                <a:cubicBezTo>
                  <a:pt x="1256" y="1614"/>
                  <a:pt x="1289" y="1597"/>
                  <a:pt x="1319" y="1579"/>
                </a:cubicBezTo>
                <a:cubicBezTo>
                  <a:pt x="1448" y="1675"/>
                  <a:pt x="1448" y="1675"/>
                  <a:pt x="1448" y="1675"/>
                </a:cubicBezTo>
                <a:cubicBezTo>
                  <a:pt x="1540" y="1602"/>
                  <a:pt x="1540" y="1602"/>
                  <a:pt x="1540" y="1602"/>
                </a:cubicBezTo>
                <a:cubicBezTo>
                  <a:pt x="1474" y="1455"/>
                  <a:pt x="1474" y="1455"/>
                  <a:pt x="1474" y="1455"/>
                </a:cubicBezTo>
                <a:cubicBezTo>
                  <a:pt x="1497" y="1431"/>
                  <a:pt x="1518" y="1406"/>
                  <a:pt x="1538" y="1380"/>
                </a:cubicBezTo>
                <a:cubicBezTo>
                  <a:pt x="1694" y="1420"/>
                  <a:pt x="1694" y="1420"/>
                  <a:pt x="1694" y="1420"/>
                </a:cubicBezTo>
                <a:cubicBezTo>
                  <a:pt x="1751" y="1318"/>
                  <a:pt x="1751" y="1318"/>
                  <a:pt x="1751" y="1318"/>
                </a:cubicBezTo>
                <a:cubicBezTo>
                  <a:pt x="1635" y="1207"/>
                  <a:pt x="1635" y="1207"/>
                  <a:pt x="1635" y="1207"/>
                </a:cubicBezTo>
                <a:cubicBezTo>
                  <a:pt x="1648" y="1173"/>
                  <a:pt x="1659" y="1139"/>
                  <a:pt x="1668" y="1104"/>
                </a:cubicBezTo>
                <a:lnTo>
                  <a:pt x="1827" y="1080"/>
                </a:lnTo>
                <a:close/>
                <a:moveTo>
                  <a:pt x="1081" y="1490"/>
                </a:moveTo>
                <a:cubicBezTo>
                  <a:pt x="766" y="1579"/>
                  <a:pt x="439" y="1396"/>
                  <a:pt x="350" y="1081"/>
                </a:cubicBezTo>
                <a:cubicBezTo>
                  <a:pt x="262" y="767"/>
                  <a:pt x="445" y="439"/>
                  <a:pt x="759" y="351"/>
                </a:cubicBezTo>
                <a:cubicBezTo>
                  <a:pt x="1074" y="262"/>
                  <a:pt x="1401" y="445"/>
                  <a:pt x="1490" y="760"/>
                </a:cubicBezTo>
                <a:cubicBezTo>
                  <a:pt x="1579" y="1074"/>
                  <a:pt x="1396" y="1401"/>
                  <a:pt x="1081" y="149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241"/>
          <p:cNvSpPr>
            <a:spLocks noEditPoints="1" noChangeArrowheads="1"/>
          </p:cNvSpPr>
          <p:nvPr/>
        </p:nvSpPr>
        <p:spPr bwMode="auto">
          <a:xfrm>
            <a:off x="9333631" y="5582794"/>
            <a:ext cx="732622" cy="765040"/>
          </a:xfrm>
          <a:custGeom>
            <a:avLst/>
            <a:gdLst>
              <a:gd name="T0" fmla="*/ 1597797940 w 1335"/>
              <a:gd name="T1" fmla="*/ 838420400 h 1335"/>
              <a:gd name="T2" fmla="*/ 1460159764 w 1335"/>
              <a:gd name="T3" fmla="*/ 702881009 h 1335"/>
              <a:gd name="T4" fmla="*/ 1555908393 w 1335"/>
              <a:gd name="T5" fmla="*/ 533758497 h 1335"/>
              <a:gd name="T6" fmla="*/ 1370396449 w 1335"/>
              <a:gd name="T7" fmla="*/ 453394036 h 1335"/>
              <a:gd name="T8" fmla="*/ 1390742800 w 1335"/>
              <a:gd name="T9" fmla="*/ 261481570 h 1335"/>
              <a:gd name="T10" fmla="*/ 1198048697 w 1335"/>
              <a:gd name="T11" fmla="*/ 262680811 h 1335"/>
              <a:gd name="T12" fmla="*/ 1144190708 w 1335"/>
              <a:gd name="T13" fmla="*/ 77964884 h 1335"/>
              <a:gd name="T14" fmla="*/ 958678764 w 1335"/>
              <a:gd name="T15" fmla="*/ 149932470 h 1335"/>
              <a:gd name="T16" fmla="*/ 836599562 w 1335"/>
              <a:gd name="T17" fmla="*/ 0 h 1335"/>
              <a:gd name="T18" fmla="*/ 701355074 w 1335"/>
              <a:gd name="T19" fmla="*/ 137937872 h 1335"/>
              <a:gd name="T20" fmla="*/ 532598949 w 1335"/>
              <a:gd name="T21" fmla="*/ 41981092 h 1335"/>
              <a:gd name="T22" fmla="*/ 452410388 w 1335"/>
              <a:gd name="T23" fmla="*/ 227896259 h 1335"/>
              <a:gd name="T24" fmla="*/ 260914222 w 1335"/>
              <a:gd name="T25" fmla="*/ 207505881 h 1335"/>
              <a:gd name="T26" fmla="*/ 263307911 w 1335"/>
              <a:gd name="T27" fmla="*/ 400618683 h 1335"/>
              <a:gd name="T28" fmla="*/ 77794873 w 1335"/>
              <a:gd name="T29" fmla="*/ 454594372 h 1335"/>
              <a:gd name="T30" fmla="*/ 149606618 w 1335"/>
              <a:gd name="T31" fmla="*/ 641708780 h 1335"/>
              <a:gd name="T32" fmla="*/ 0 w 1335"/>
              <a:gd name="T33" fmla="*/ 762853997 h 1335"/>
              <a:gd name="T34" fmla="*/ 137638176 w 1335"/>
              <a:gd name="T35" fmla="*/ 898393388 h 1335"/>
              <a:gd name="T36" fmla="*/ 41889547 w 1335"/>
              <a:gd name="T37" fmla="*/ 1067515899 h 1335"/>
              <a:gd name="T38" fmla="*/ 227401491 w 1335"/>
              <a:gd name="T39" fmla="*/ 1147880360 h 1335"/>
              <a:gd name="T40" fmla="*/ 207055140 w 1335"/>
              <a:gd name="T41" fmla="*/ 1339792827 h 1335"/>
              <a:gd name="T42" fmla="*/ 399749243 w 1335"/>
              <a:gd name="T43" fmla="*/ 1338593586 h 1335"/>
              <a:gd name="T44" fmla="*/ 453607232 w 1335"/>
              <a:gd name="T45" fmla="*/ 1523309513 h 1335"/>
              <a:gd name="T46" fmla="*/ 640316020 w 1335"/>
              <a:gd name="T47" fmla="*/ 1451341927 h 1335"/>
              <a:gd name="T48" fmla="*/ 761198378 w 1335"/>
              <a:gd name="T49" fmla="*/ 1601274397 h 1335"/>
              <a:gd name="T50" fmla="*/ 896442866 w 1335"/>
              <a:gd name="T51" fmla="*/ 1463336525 h 1335"/>
              <a:gd name="T52" fmla="*/ 1065198991 w 1335"/>
              <a:gd name="T53" fmla="*/ 1558094065 h 1335"/>
              <a:gd name="T54" fmla="*/ 1145387552 w 1335"/>
              <a:gd name="T55" fmla="*/ 1373378138 h 1335"/>
              <a:gd name="T56" fmla="*/ 1336883718 w 1335"/>
              <a:gd name="T57" fmla="*/ 1393768516 h 1335"/>
              <a:gd name="T58" fmla="*/ 1335686873 w 1335"/>
              <a:gd name="T59" fmla="*/ 1200655714 h 1335"/>
              <a:gd name="T60" fmla="*/ 1521199912 w 1335"/>
              <a:gd name="T61" fmla="*/ 1146680024 h 1335"/>
              <a:gd name="T62" fmla="*/ 1448191322 w 1335"/>
              <a:gd name="T63" fmla="*/ 960764857 h 1335"/>
              <a:gd name="T64" fmla="*/ 928757659 w 1335"/>
              <a:gd name="T65" fmla="*/ 1259429461 h 1335"/>
              <a:gd name="T66" fmla="*/ 670237125 w 1335"/>
              <a:gd name="T67" fmla="*/ 343044177 h 1335"/>
              <a:gd name="T68" fmla="*/ 928757659 w 1335"/>
              <a:gd name="T69" fmla="*/ 1259429461 h 133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335"/>
              <a:gd name="T106" fmla="*/ 0 h 1335"/>
              <a:gd name="T107" fmla="*/ 1335 w 1335"/>
              <a:gd name="T108" fmla="*/ 1335 h 133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335" h="1335">
                <a:moveTo>
                  <a:pt x="1326" y="784"/>
                </a:moveTo>
                <a:cubicBezTo>
                  <a:pt x="1335" y="699"/>
                  <a:pt x="1335" y="699"/>
                  <a:pt x="1335" y="699"/>
                </a:cubicBezTo>
                <a:cubicBezTo>
                  <a:pt x="1226" y="658"/>
                  <a:pt x="1226" y="658"/>
                  <a:pt x="1226" y="658"/>
                </a:cubicBezTo>
                <a:cubicBezTo>
                  <a:pt x="1226" y="634"/>
                  <a:pt x="1224" y="610"/>
                  <a:pt x="1220" y="586"/>
                </a:cubicBezTo>
                <a:cubicBezTo>
                  <a:pt x="1323" y="527"/>
                  <a:pt x="1323" y="527"/>
                  <a:pt x="1323" y="527"/>
                </a:cubicBezTo>
                <a:cubicBezTo>
                  <a:pt x="1300" y="445"/>
                  <a:pt x="1300" y="445"/>
                  <a:pt x="1300" y="445"/>
                </a:cubicBezTo>
                <a:cubicBezTo>
                  <a:pt x="1181" y="448"/>
                  <a:pt x="1181" y="448"/>
                  <a:pt x="1181" y="448"/>
                </a:cubicBezTo>
                <a:cubicBezTo>
                  <a:pt x="1171" y="424"/>
                  <a:pt x="1159" y="400"/>
                  <a:pt x="1145" y="378"/>
                </a:cubicBezTo>
                <a:cubicBezTo>
                  <a:pt x="1215" y="284"/>
                  <a:pt x="1215" y="284"/>
                  <a:pt x="1215" y="284"/>
                </a:cubicBezTo>
                <a:cubicBezTo>
                  <a:pt x="1162" y="218"/>
                  <a:pt x="1162" y="218"/>
                  <a:pt x="1162" y="218"/>
                </a:cubicBezTo>
                <a:cubicBezTo>
                  <a:pt x="1055" y="266"/>
                  <a:pt x="1055" y="266"/>
                  <a:pt x="1055" y="266"/>
                </a:cubicBezTo>
                <a:cubicBezTo>
                  <a:pt x="1038" y="249"/>
                  <a:pt x="1020" y="234"/>
                  <a:pt x="1001" y="219"/>
                </a:cubicBezTo>
                <a:cubicBezTo>
                  <a:pt x="1031" y="106"/>
                  <a:pt x="1031" y="106"/>
                  <a:pt x="1031" y="106"/>
                </a:cubicBezTo>
                <a:cubicBezTo>
                  <a:pt x="956" y="65"/>
                  <a:pt x="956" y="65"/>
                  <a:pt x="956" y="65"/>
                </a:cubicBezTo>
                <a:cubicBezTo>
                  <a:pt x="875" y="149"/>
                  <a:pt x="875" y="149"/>
                  <a:pt x="875" y="149"/>
                </a:cubicBezTo>
                <a:cubicBezTo>
                  <a:pt x="851" y="139"/>
                  <a:pt x="826" y="131"/>
                  <a:pt x="801" y="125"/>
                </a:cubicBezTo>
                <a:cubicBezTo>
                  <a:pt x="784" y="9"/>
                  <a:pt x="784" y="9"/>
                  <a:pt x="784" y="9"/>
                </a:cubicBezTo>
                <a:cubicBezTo>
                  <a:pt x="699" y="0"/>
                  <a:pt x="699" y="0"/>
                  <a:pt x="699" y="0"/>
                </a:cubicBezTo>
                <a:cubicBezTo>
                  <a:pt x="658" y="109"/>
                  <a:pt x="658" y="109"/>
                  <a:pt x="658" y="109"/>
                </a:cubicBezTo>
                <a:cubicBezTo>
                  <a:pt x="634" y="109"/>
                  <a:pt x="610" y="111"/>
                  <a:pt x="586" y="115"/>
                </a:cubicBezTo>
                <a:cubicBezTo>
                  <a:pt x="527" y="12"/>
                  <a:pt x="527" y="12"/>
                  <a:pt x="527" y="12"/>
                </a:cubicBezTo>
                <a:cubicBezTo>
                  <a:pt x="445" y="35"/>
                  <a:pt x="445" y="35"/>
                  <a:pt x="445" y="35"/>
                </a:cubicBezTo>
                <a:cubicBezTo>
                  <a:pt x="448" y="154"/>
                  <a:pt x="448" y="154"/>
                  <a:pt x="448" y="154"/>
                </a:cubicBezTo>
                <a:cubicBezTo>
                  <a:pt x="424" y="164"/>
                  <a:pt x="400" y="176"/>
                  <a:pt x="378" y="190"/>
                </a:cubicBezTo>
                <a:cubicBezTo>
                  <a:pt x="284" y="120"/>
                  <a:pt x="284" y="120"/>
                  <a:pt x="284" y="120"/>
                </a:cubicBezTo>
                <a:cubicBezTo>
                  <a:pt x="218" y="173"/>
                  <a:pt x="218" y="173"/>
                  <a:pt x="218" y="173"/>
                </a:cubicBezTo>
                <a:cubicBezTo>
                  <a:pt x="266" y="280"/>
                  <a:pt x="266" y="280"/>
                  <a:pt x="266" y="280"/>
                </a:cubicBezTo>
                <a:cubicBezTo>
                  <a:pt x="249" y="297"/>
                  <a:pt x="234" y="315"/>
                  <a:pt x="220" y="334"/>
                </a:cubicBezTo>
                <a:cubicBezTo>
                  <a:pt x="106" y="305"/>
                  <a:pt x="106" y="305"/>
                  <a:pt x="106" y="305"/>
                </a:cubicBezTo>
                <a:cubicBezTo>
                  <a:pt x="65" y="379"/>
                  <a:pt x="65" y="379"/>
                  <a:pt x="65" y="379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39" y="484"/>
                  <a:pt x="131" y="509"/>
                  <a:pt x="125" y="535"/>
                </a:cubicBezTo>
                <a:cubicBezTo>
                  <a:pt x="9" y="551"/>
                  <a:pt x="9" y="551"/>
                  <a:pt x="9" y="551"/>
                </a:cubicBezTo>
                <a:cubicBezTo>
                  <a:pt x="0" y="636"/>
                  <a:pt x="0" y="636"/>
                  <a:pt x="0" y="636"/>
                </a:cubicBezTo>
                <a:cubicBezTo>
                  <a:pt x="109" y="678"/>
                  <a:pt x="109" y="678"/>
                  <a:pt x="109" y="678"/>
                </a:cubicBezTo>
                <a:cubicBezTo>
                  <a:pt x="110" y="701"/>
                  <a:pt x="111" y="725"/>
                  <a:pt x="115" y="74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35" y="890"/>
                  <a:pt x="35" y="890"/>
                  <a:pt x="35" y="890"/>
                </a:cubicBezTo>
                <a:cubicBezTo>
                  <a:pt x="154" y="887"/>
                  <a:pt x="154" y="887"/>
                  <a:pt x="154" y="887"/>
                </a:cubicBezTo>
                <a:cubicBezTo>
                  <a:pt x="164" y="912"/>
                  <a:pt x="177" y="935"/>
                  <a:pt x="190" y="957"/>
                </a:cubicBezTo>
                <a:cubicBezTo>
                  <a:pt x="120" y="1051"/>
                  <a:pt x="120" y="1051"/>
                  <a:pt x="120" y="1051"/>
                </a:cubicBezTo>
                <a:cubicBezTo>
                  <a:pt x="173" y="1117"/>
                  <a:pt x="173" y="1117"/>
                  <a:pt x="173" y="1117"/>
                </a:cubicBezTo>
                <a:cubicBezTo>
                  <a:pt x="280" y="1070"/>
                  <a:pt x="280" y="1070"/>
                  <a:pt x="280" y="1070"/>
                </a:cubicBezTo>
                <a:cubicBezTo>
                  <a:pt x="297" y="1086"/>
                  <a:pt x="315" y="1102"/>
                  <a:pt x="334" y="1116"/>
                </a:cubicBezTo>
                <a:cubicBezTo>
                  <a:pt x="305" y="1229"/>
                  <a:pt x="305" y="1229"/>
                  <a:pt x="305" y="1229"/>
                </a:cubicBezTo>
                <a:cubicBezTo>
                  <a:pt x="379" y="1270"/>
                  <a:pt x="379" y="1270"/>
                  <a:pt x="379" y="1270"/>
                </a:cubicBezTo>
                <a:cubicBezTo>
                  <a:pt x="460" y="1186"/>
                  <a:pt x="460" y="1186"/>
                  <a:pt x="460" y="1186"/>
                </a:cubicBezTo>
                <a:cubicBezTo>
                  <a:pt x="484" y="1196"/>
                  <a:pt x="509" y="1204"/>
                  <a:pt x="535" y="1210"/>
                </a:cubicBezTo>
                <a:cubicBezTo>
                  <a:pt x="551" y="1326"/>
                  <a:pt x="551" y="1326"/>
                  <a:pt x="551" y="1326"/>
                </a:cubicBezTo>
                <a:cubicBezTo>
                  <a:pt x="636" y="1335"/>
                  <a:pt x="636" y="1335"/>
                  <a:pt x="636" y="1335"/>
                </a:cubicBezTo>
                <a:cubicBezTo>
                  <a:pt x="678" y="1226"/>
                  <a:pt x="678" y="1226"/>
                  <a:pt x="678" y="1226"/>
                </a:cubicBezTo>
                <a:cubicBezTo>
                  <a:pt x="701" y="1226"/>
                  <a:pt x="725" y="1224"/>
                  <a:pt x="749" y="1220"/>
                </a:cubicBezTo>
                <a:cubicBezTo>
                  <a:pt x="808" y="1323"/>
                  <a:pt x="808" y="1323"/>
                  <a:pt x="808" y="1323"/>
                </a:cubicBezTo>
                <a:cubicBezTo>
                  <a:pt x="890" y="1299"/>
                  <a:pt x="890" y="1299"/>
                  <a:pt x="890" y="1299"/>
                </a:cubicBezTo>
                <a:cubicBezTo>
                  <a:pt x="887" y="1181"/>
                  <a:pt x="887" y="1181"/>
                  <a:pt x="887" y="1181"/>
                </a:cubicBezTo>
                <a:cubicBezTo>
                  <a:pt x="912" y="1171"/>
                  <a:pt x="935" y="1159"/>
                  <a:pt x="957" y="1145"/>
                </a:cubicBezTo>
                <a:cubicBezTo>
                  <a:pt x="1051" y="1215"/>
                  <a:pt x="1051" y="1215"/>
                  <a:pt x="1051" y="1215"/>
                </a:cubicBezTo>
                <a:cubicBezTo>
                  <a:pt x="1117" y="1162"/>
                  <a:pt x="1117" y="1162"/>
                  <a:pt x="1117" y="1162"/>
                </a:cubicBezTo>
                <a:cubicBezTo>
                  <a:pt x="1070" y="1055"/>
                  <a:pt x="1070" y="1055"/>
                  <a:pt x="1070" y="1055"/>
                </a:cubicBezTo>
                <a:cubicBezTo>
                  <a:pt x="1086" y="1038"/>
                  <a:pt x="1102" y="1020"/>
                  <a:pt x="1116" y="1001"/>
                </a:cubicBezTo>
                <a:cubicBezTo>
                  <a:pt x="1229" y="1031"/>
                  <a:pt x="1229" y="1031"/>
                  <a:pt x="1229" y="1031"/>
                </a:cubicBezTo>
                <a:cubicBezTo>
                  <a:pt x="1271" y="956"/>
                  <a:pt x="1271" y="956"/>
                  <a:pt x="1271" y="956"/>
                </a:cubicBezTo>
                <a:cubicBezTo>
                  <a:pt x="1186" y="875"/>
                  <a:pt x="1186" y="875"/>
                  <a:pt x="1186" y="875"/>
                </a:cubicBezTo>
                <a:cubicBezTo>
                  <a:pt x="1196" y="851"/>
                  <a:pt x="1204" y="826"/>
                  <a:pt x="1210" y="801"/>
                </a:cubicBezTo>
                <a:lnTo>
                  <a:pt x="1326" y="784"/>
                </a:lnTo>
                <a:close/>
                <a:moveTo>
                  <a:pt x="776" y="1050"/>
                </a:moveTo>
                <a:cubicBezTo>
                  <a:pt x="565" y="1109"/>
                  <a:pt x="345" y="986"/>
                  <a:pt x="286" y="775"/>
                </a:cubicBezTo>
                <a:cubicBezTo>
                  <a:pt x="226" y="564"/>
                  <a:pt x="349" y="345"/>
                  <a:pt x="560" y="286"/>
                </a:cubicBezTo>
                <a:cubicBezTo>
                  <a:pt x="771" y="226"/>
                  <a:pt x="990" y="349"/>
                  <a:pt x="1050" y="560"/>
                </a:cubicBezTo>
                <a:cubicBezTo>
                  <a:pt x="1109" y="771"/>
                  <a:pt x="987" y="990"/>
                  <a:pt x="776" y="10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242"/>
          <p:cNvSpPr>
            <a:spLocks noEditPoints="1" noChangeArrowheads="1"/>
          </p:cNvSpPr>
          <p:nvPr/>
        </p:nvSpPr>
        <p:spPr bwMode="auto">
          <a:xfrm>
            <a:off x="11301098" y="270068"/>
            <a:ext cx="623525" cy="649578"/>
          </a:xfrm>
          <a:custGeom>
            <a:avLst/>
            <a:gdLst>
              <a:gd name="T0" fmla="*/ 1214977973 w 1135"/>
              <a:gd name="T1" fmla="*/ 651949556 h 1134"/>
              <a:gd name="T2" fmla="*/ 1361302936 w 1135"/>
              <a:gd name="T3" fmla="*/ 565661760 h 1134"/>
              <a:gd name="T4" fmla="*/ 1327719709 w 1135"/>
              <a:gd name="T5" fmla="*/ 439825711 h 1134"/>
              <a:gd name="T6" fmla="*/ 1157407352 w 1135"/>
              <a:gd name="T7" fmla="*/ 438628075 h 1134"/>
              <a:gd name="T8" fmla="*/ 1038668493 w 1135"/>
              <a:gd name="T9" fmla="*/ 284029063 h 1134"/>
              <a:gd name="T10" fmla="*/ 1080646159 w 1135"/>
              <a:gd name="T11" fmla="*/ 118644761 h 1134"/>
              <a:gd name="T12" fmla="*/ 969103628 w 1135"/>
              <a:gd name="T13" fmla="*/ 53929735 h 1134"/>
              <a:gd name="T14" fmla="*/ 846766058 w 1135"/>
              <a:gd name="T15" fmla="*/ 172574496 h 1134"/>
              <a:gd name="T16" fmla="*/ 652466308 w 1135"/>
              <a:gd name="T17" fmla="*/ 147407724 h 1134"/>
              <a:gd name="T18" fmla="*/ 566110376 w 1135"/>
              <a:gd name="T19" fmla="*/ 0 h 1134"/>
              <a:gd name="T20" fmla="*/ 440174095 w 1135"/>
              <a:gd name="T21" fmla="*/ 33555696 h 1134"/>
              <a:gd name="T22" fmla="*/ 437775684 w 1135"/>
              <a:gd name="T23" fmla="*/ 203733826 h 1134"/>
              <a:gd name="T24" fmla="*/ 284254394 w 1135"/>
              <a:gd name="T25" fmla="*/ 322379681 h 1134"/>
              <a:gd name="T26" fmla="*/ 118738858 w 1135"/>
              <a:gd name="T27" fmla="*/ 280433966 h 1134"/>
              <a:gd name="T28" fmla="*/ 53971910 w 1135"/>
              <a:gd name="T29" fmla="*/ 391888534 h 1134"/>
              <a:gd name="T30" fmla="*/ 172711863 w 1135"/>
              <a:gd name="T31" fmla="*/ 514129486 h 1134"/>
              <a:gd name="T32" fmla="*/ 147524169 w 1135"/>
              <a:gd name="T33" fmla="*/ 707076927 h 1134"/>
              <a:gd name="T34" fmla="*/ 0 w 1135"/>
              <a:gd name="T35" fmla="*/ 794563452 h 1134"/>
              <a:gd name="T36" fmla="*/ 33583227 w 1135"/>
              <a:gd name="T37" fmla="*/ 919200771 h 1134"/>
              <a:gd name="T38" fmla="*/ 205094790 w 1135"/>
              <a:gd name="T39" fmla="*/ 921597137 h 1134"/>
              <a:gd name="T40" fmla="*/ 322634442 w 1135"/>
              <a:gd name="T41" fmla="*/ 1076195055 h 1134"/>
              <a:gd name="T42" fmla="*/ 280656777 w 1135"/>
              <a:gd name="T43" fmla="*/ 1241579357 h 1134"/>
              <a:gd name="T44" fmla="*/ 393398513 w 1135"/>
              <a:gd name="T45" fmla="*/ 1306295477 h 1134"/>
              <a:gd name="T46" fmla="*/ 514536877 w 1135"/>
              <a:gd name="T47" fmla="*/ 1187649622 h 1134"/>
              <a:gd name="T48" fmla="*/ 708836628 w 1135"/>
              <a:gd name="T49" fmla="*/ 1212817488 h 1134"/>
              <a:gd name="T50" fmla="*/ 796391765 w 1135"/>
              <a:gd name="T51" fmla="*/ 1359026482 h 1134"/>
              <a:gd name="T52" fmla="*/ 921128841 w 1135"/>
              <a:gd name="T53" fmla="*/ 1325470786 h 1134"/>
              <a:gd name="T54" fmla="*/ 923527251 w 1135"/>
              <a:gd name="T55" fmla="*/ 1155292656 h 1134"/>
              <a:gd name="T56" fmla="*/ 1078247748 w 1135"/>
              <a:gd name="T57" fmla="*/ 1036646801 h 1134"/>
              <a:gd name="T58" fmla="*/ 1242564078 w 1135"/>
              <a:gd name="T59" fmla="*/ 1078592516 h 1134"/>
              <a:gd name="T60" fmla="*/ 1307331026 w 1135"/>
              <a:gd name="T61" fmla="*/ 967137948 h 1134"/>
              <a:gd name="T62" fmla="*/ 1189790278 w 1135"/>
              <a:gd name="T63" fmla="*/ 844896996 h 1134"/>
              <a:gd name="T64" fmla="*/ 1214977973 w 1135"/>
              <a:gd name="T65" fmla="*/ 651949556 h 1134"/>
              <a:gd name="T66" fmla="*/ 711236134 w 1135"/>
              <a:gd name="T67" fmla="*/ 1053425744 h 1134"/>
              <a:gd name="T68" fmla="*/ 307042582 w 1135"/>
              <a:gd name="T69" fmla="*/ 710673118 h 1134"/>
              <a:gd name="T70" fmla="*/ 651266007 w 1135"/>
              <a:gd name="T71" fmla="*/ 306799469 h 1134"/>
              <a:gd name="T72" fmla="*/ 1054260354 w 1135"/>
              <a:gd name="T73" fmla="*/ 649552095 h 1134"/>
              <a:gd name="T74" fmla="*/ 711236134 w 1135"/>
              <a:gd name="T75" fmla="*/ 1053425744 h 11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135"/>
              <a:gd name="T115" fmla="*/ 0 h 1134"/>
              <a:gd name="T116" fmla="*/ 1135 w 1135"/>
              <a:gd name="T117" fmla="*/ 1134 h 113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135" h="1134">
                <a:moveTo>
                  <a:pt x="1013" y="544"/>
                </a:moveTo>
                <a:cubicBezTo>
                  <a:pt x="1135" y="472"/>
                  <a:pt x="1135" y="472"/>
                  <a:pt x="1135" y="472"/>
                </a:cubicBezTo>
                <a:cubicBezTo>
                  <a:pt x="1107" y="367"/>
                  <a:pt x="1107" y="367"/>
                  <a:pt x="1107" y="367"/>
                </a:cubicBezTo>
                <a:cubicBezTo>
                  <a:pt x="965" y="366"/>
                  <a:pt x="965" y="366"/>
                  <a:pt x="965" y="366"/>
                </a:cubicBezTo>
                <a:cubicBezTo>
                  <a:pt x="940" y="317"/>
                  <a:pt x="906" y="273"/>
                  <a:pt x="866" y="237"/>
                </a:cubicBezTo>
                <a:cubicBezTo>
                  <a:pt x="901" y="99"/>
                  <a:pt x="901" y="99"/>
                  <a:pt x="901" y="99"/>
                </a:cubicBezTo>
                <a:cubicBezTo>
                  <a:pt x="808" y="45"/>
                  <a:pt x="808" y="45"/>
                  <a:pt x="808" y="45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655" y="127"/>
                  <a:pt x="601" y="120"/>
                  <a:pt x="544" y="123"/>
                </a:cubicBezTo>
                <a:cubicBezTo>
                  <a:pt x="472" y="0"/>
                  <a:pt x="472" y="0"/>
                  <a:pt x="472" y="0"/>
                </a:cubicBezTo>
                <a:cubicBezTo>
                  <a:pt x="367" y="28"/>
                  <a:pt x="367" y="28"/>
                  <a:pt x="367" y="28"/>
                </a:cubicBezTo>
                <a:cubicBezTo>
                  <a:pt x="365" y="170"/>
                  <a:pt x="365" y="170"/>
                  <a:pt x="365" y="170"/>
                </a:cubicBezTo>
                <a:cubicBezTo>
                  <a:pt x="317" y="195"/>
                  <a:pt x="273" y="229"/>
                  <a:pt x="237" y="269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45" y="327"/>
                  <a:pt x="45" y="327"/>
                  <a:pt x="45" y="327"/>
                </a:cubicBezTo>
                <a:cubicBezTo>
                  <a:pt x="144" y="429"/>
                  <a:pt x="144" y="429"/>
                  <a:pt x="144" y="429"/>
                </a:cubicBezTo>
                <a:cubicBezTo>
                  <a:pt x="128" y="480"/>
                  <a:pt x="120" y="534"/>
                  <a:pt x="123" y="590"/>
                </a:cubicBezTo>
                <a:cubicBezTo>
                  <a:pt x="0" y="663"/>
                  <a:pt x="0" y="663"/>
                  <a:pt x="0" y="663"/>
                </a:cubicBezTo>
                <a:cubicBezTo>
                  <a:pt x="28" y="767"/>
                  <a:pt x="28" y="767"/>
                  <a:pt x="28" y="767"/>
                </a:cubicBezTo>
                <a:cubicBezTo>
                  <a:pt x="171" y="769"/>
                  <a:pt x="171" y="769"/>
                  <a:pt x="171" y="769"/>
                </a:cubicBezTo>
                <a:cubicBezTo>
                  <a:pt x="195" y="818"/>
                  <a:pt x="229" y="862"/>
                  <a:pt x="269" y="898"/>
                </a:cubicBezTo>
                <a:cubicBezTo>
                  <a:pt x="234" y="1036"/>
                  <a:pt x="234" y="1036"/>
                  <a:pt x="234" y="1036"/>
                </a:cubicBezTo>
                <a:cubicBezTo>
                  <a:pt x="328" y="1090"/>
                  <a:pt x="328" y="1090"/>
                  <a:pt x="328" y="1090"/>
                </a:cubicBezTo>
                <a:cubicBezTo>
                  <a:pt x="429" y="991"/>
                  <a:pt x="429" y="991"/>
                  <a:pt x="429" y="991"/>
                </a:cubicBezTo>
                <a:cubicBezTo>
                  <a:pt x="480" y="1008"/>
                  <a:pt x="535" y="1015"/>
                  <a:pt x="591" y="1012"/>
                </a:cubicBezTo>
                <a:cubicBezTo>
                  <a:pt x="664" y="1134"/>
                  <a:pt x="664" y="1134"/>
                  <a:pt x="664" y="1134"/>
                </a:cubicBezTo>
                <a:cubicBezTo>
                  <a:pt x="768" y="1106"/>
                  <a:pt x="768" y="1106"/>
                  <a:pt x="768" y="1106"/>
                </a:cubicBezTo>
                <a:cubicBezTo>
                  <a:pt x="770" y="964"/>
                  <a:pt x="770" y="964"/>
                  <a:pt x="770" y="964"/>
                </a:cubicBezTo>
                <a:cubicBezTo>
                  <a:pt x="819" y="939"/>
                  <a:pt x="863" y="906"/>
                  <a:pt x="899" y="865"/>
                </a:cubicBezTo>
                <a:cubicBezTo>
                  <a:pt x="1036" y="900"/>
                  <a:pt x="1036" y="900"/>
                  <a:pt x="1036" y="900"/>
                </a:cubicBezTo>
                <a:cubicBezTo>
                  <a:pt x="1090" y="807"/>
                  <a:pt x="1090" y="807"/>
                  <a:pt x="1090" y="807"/>
                </a:cubicBezTo>
                <a:cubicBezTo>
                  <a:pt x="992" y="705"/>
                  <a:pt x="992" y="705"/>
                  <a:pt x="992" y="705"/>
                </a:cubicBezTo>
                <a:cubicBezTo>
                  <a:pt x="1008" y="654"/>
                  <a:pt x="1015" y="600"/>
                  <a:pt x="1013" y="544"/>
                </a:cubicBezTo>
                <a:close/>
                <a:moveTo>
                  <a:pt x="593" y="879"/>
                </a:moveTo>
                <a:cubicBezTo>
                  <a:pt x="421" y="893"/>
                  <a:pt x="270" y="764"/>
                  <a:pt x="256" y="593"/>
                </a:cubicBezTo>
                <a:cubicBezTo>
                  <a:pt x="243" y="421"/>
                  <a:pt x="371" y="270"/>
                  <a:pt x="543" y="256"/>
                </a:cubicBezTo>
                <a:cubicBezTo>
                  <a:pt x="714" y="242"/>
                  <a:pt x="865" y="370"/>
                  <a:pt x="879" y="542"/>
                </a:cubicBezTo>
                <a:cubicBezTo>
                  <a:pt x="893" y="714"/>
                  <a:pt x="765" y="865"/>
                  <a:pt x="593" y="87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95845" y="434474"/>
            <a:ext cx="67094" cy="3199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2835" y="2273935"/>
            <a:ext cx="3211830" cy="922020"/>
          </a:xfrm>
          <a:prstGeom prst="rect">
            <a:avLst/>
          </a:prstGeom>
          <a:gradFill>
            <a:gsLst>
              <a:gs pos="0">
                <a:srgbClr val="FF0000"/>
              </a:gs>
              <a:gs pos="6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cache   </a:t>
            </a:r>
            <a:r>
              <a:rPr lang="zh-CN" altLang="en-US" b="1" dirty="0" smtClean="0"/>
              <a:t>流水线     扩展指令集 </a:t>
            </a:r>
          </a:p>
          <a:p>
            <a:endParaRPr lang="zh-CN" altLang="en-US" b="1" dirty="0" smtClean="0"/>
          </a:p>
          <a:p>
            <a:r>
              <a:rPr lang="en-US" altLang="zh-CN" b="1" dirty="0" smtClean="0"/>
              <a:t>FPU   GPU    </a:t>
            </a:r>
            <a:r>
              <a:rPr lang="zh-CN" altLang="en-US" b="1" dirty="0" smtClean="0"/>
              <a:t>多核    </a:t>
            </a:r>
            <a:r>
              <a:rPr lang="en-US" altLang="zh-CN" b="1" dirty="0" smtClean="0"/>
              <a:t>...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712835" y="3990340"/>
            <a:ext cx="3211830" cy="64516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        </a:t>
            </a:r>
            <a:r>
              <a:rPr lang="zh-CN" altLang="en-US" b="1" dirty="0" smtClean="0"/>
              <a:t>多维度   多数量级提升</a:t>
            </a:r>
          </a:p>
          <a:p>
            <a:endParaRPr lang="en-US" altLang="zh-CN" b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云形 4"/>
          <p:cNvSpPr/>
          <p:nvPr/>
        </p:nvSpPr>
        <p:spPr>
          <a:xfrm>
            <a:off x="1122045" y="520700"/>
            <a:ext cx="6261100" cy="1354455"/>
          </a:xfrm>
          <a:prstGeom prst="clou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78280" y="1014095"/>
            <a:ext cx="483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1980</a:t>
            </a:r>
            <a:r>
              <a:rPr lang="zh-CN" altLang="en-US" b="1"/>
              <a:t>年代前，有无计算机技术、设备应用？</a:t>
            </a:r>
            <a:endParaRPr lang="en-US" altLang="zh-CN" b="1"/>
          </a:p>
        </p:txBody>
      </p:sp>
      <p:sp>
        <p:nvSpPr>
          <p:cNvPr id="6" name="云形 5"/>
          <p:cNvSpPr/>
          <p:nvPr/>
        </p:nvSpPr>
        <p:spPr>
          <a:xfrm>
            <a:off x="2955290" y="2287905"/>
            <a:ext cx="6340475" cy="1378585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8550" y="2769870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100</a:t>
            </a:r>
            <a:r>
              <a:rPr lang="zh-CN" altLang="en-US" b="1"/>
              <a:t>年前，有无利用机器、工具解决计算问题？</a:t>
            </a:r>
          </a:p>
        </p:txBody>
      </p:sp>
      <p:sp>
        <p:nvSpPr>
          <p:cNvPr id="8" name="云形 7"/>
          <p:cNvSpPr/>
          <p:nvPr/>
        </p:nvSpPr>
        <p:spPr>
          <a:xfrm>
            <a:off x="4504690" y="4069080"/>
            <a:ext cx="6340475" cy="1088390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80990" y="4491355"/>
            <a:ext cx="497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为何近数十年，运用机器运算发生了巨大发展？</a:t>
            </a:r>
            <a:endParaRPr lang="zh-CN" altLang="en-US" b="1"/>
          </a:p>
        </p:txBody>
      </p:sp>
      <p:sp>
        <p:nvSpPr>
          <p:cNvPr id="10" name="云形 9"/>
          <p:cNvSpPr/>
          <p:nvPr/>
        </p:nvSpPr>
        <p:spPr>
          <a:xfrm>
            <a:off x="1313815" y="5560060"/>
            <a:ext cx="3113405" cy="796925"/>
          </a:xfrm>
          <a:prstGeom prst="cloud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88210" y="5774055"/>
            <a:ext cx="136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...   </a:t>
            </a:r>
            <a:r>
              <a:rPr lang="zh-CN" b="1"/>
              <a:t>？</a:t>
            </a:r>
            <a:r>
              <a:rPr lang="en-US" altLang="zh-CN" b="1"/>
              <a:t>??</a:t>
            </a:r>
          </a:p>
        </p:txBody>
      </p:sp>
      <p:sp>
        <p:nvSpPr>
          <p:cNvPr id="14" name="任意多边形 13"/>
          <p:cNvSpPr/>
          <p:nvPr/>
        </p:nvSpPr>
        <p:spPr>
          <a:xfrm>
            <a:off x="10078720" y="0"/>
            <a:ext cx="2113280" cy="2062480"/>
          </a:xfrm>
          <a:custGeom>
            <a:avLst/>
            <a:gdLst>
              <a:gd name="connsiteX0" fmla="*/ 3328 w 3328"/>
              <a:gd name="connsiteY0" fmla="*/ 0 h 3248"/>
              <a:gd name="connsiteX1" fmla="*/ 0 w 3328"/>
              <a:gd name="connsiteY1" fmla="*/ 20 h 3248"/>
              <a:gd name="connsiteX2" fmla="*/ 3314 w 3328"/>
              <a:gd name="connsiteY2" fmla="*/ 3248 h 3248"/>
              <a:gd name="connsiteX3" fmla="*/ 3328 w 3328"/>
              <a:gd name="connsiteY3" fmla="*/ 0 h 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8" h="3248">
                <a:moveTo>
                  <a:pt x="3328" y="0"/>
                </a:moveTo>
                <a:lnTo>
                  <a:pt x="0" y="20"/>
                </a:lnTo>
                <a:lnTo>
                  <a:pt x="3314" y="3248"/>
                </a:lnTo>
                <a:lnTo>
                  <a:pt x="332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云形 1"/>
          <p:cNvSpPr/>
          <p:nvPr/>
        </p:nvSpPr>
        <p:spPr>
          <a:xfrm>
            <a:off x="6654800" y="5560060"/>
            <a:ext cx="4191000" cy="796925"/>
          </a:xfrm>
          <a:prstGeom prst="cloud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/>
              <a:t>计算机离我们更近还是更远？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9449214" y="1693418"/>
            <a:ext cx="2162892" cy="8279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882053" y="3968072"/>
            <a:ext cx="1284250" cy="2957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657600" y="5150485"/>
            <a:ext cx="8028305" cy="81153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724829" y="6143184"/>
            <a:ext cx="10961649" cy="12290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24829" y="1438507"/>
            <a:ext cx="24231" cy="4716967"/>
          </a:xfrm>
          <a:prstGeom prst="straightConnector1">
            <a:avLst/>
          </a:prstGeom>
          <a:ln w="412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959005" y="5397190"/>
            <a:ext cx="1605775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77174" y="5469002"/>
            <a:ext cx="76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808x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4829" y="6259603"/>
            <a:ext cx="11240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1980		1990			2000			2010		2020</a:t>
            </a:r>
          </a:p>
        </p:txBody>
      </p:sp>
      <p:sp>
        <p:nvSpPr>
          <p:cNvPr id="12" name="椭圆 11"/>
          <p:cNvSpPr/>
          <p:nvPr/>
        </p:nvSpPr>
        <p:spPr>
          <a:xfrm>
            <a:off x="2995961" y="4657492"/>
            <a:ext cx="1605775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414130" y="4729304"/>
            <a:ext cx="96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80486</a:t>
            </a:r>
            <a:endParaRPr lang="zh-CN" altLang="en-US" b="1" dirty="0"/>
          </a:p>
        </p:txBody>
      </p:sp>
      <p:sp>
        <p:nvSpPr>
          <p:cNvPr id="14" name="椭圆 13"/>
          <p:cNvSpPr/>
          <p:nvPr/>
        </p:nvSpPr>
        <p:spPr>
          <a:xfrm>
            <a:off x="5694556" y="3665033"/>
            <a:ext cx="1605775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04737" y="3813789"/>
            <a:ext cx="985412" cy="21544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b="1" dirty="0">
                <a:latin typeface="Times New Roman" panose="02020603050405020304" pitchFamily="18" charset="0"/>
                <a:ea typeface="楷体_GB2312" pitchFamily="49" charset="-122"/>
              </a:rPr>
              <a:t>Pentium IV</a:t>
            </a:r>
          </a:p>
        </p:txBody>
      </p:sp>
      <p:sp>
        <p:nvSpPr>
          <p:cNvPr id="17" name="椭圆 16"/>
          <p:cNvSpPr/>
          <p:nvPr/>
        </p:nvSpPr>
        <p:spPr>
          <a:xfrm>
            <a:off x="8422887" y="2783519"/>
            <a:ext cx="1605775" cy="512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382135" y="5393690"/>
            <a:ext cx="62445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MCS51		  DSP2xxx  ...		 ARM  </a:t>
            </a:r>
            <a:r>
              <a:rPr lang="en-US" altLang="zh-CN" b="1" dirty="0" err="1" smtClean="0"/>
              <a:t>Mx</a:t>
            </a:r>
            <a:endParaRPr lang="zh-CN" altLang="en-US" b="1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637201" y="5556513"/>
            <a:ext cx="99245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642922" y="2855331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i3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i5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i7</a:t>
            </a:r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235675" y="548134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10</a:t>
            </a:r>
            <a:endParaRPr lang="zh-CN" altLang="en-US" sz="1400" b="1" dirty="0"/>
          </a:p>
        </p:txBody>
      </p:sp>
      <p:sp>
        <p:nvSpPr>
          <p:cNvPr id="24" name="矩形 23"/>
          <p:cNvSpPr/>
          <p:nvPr/>
        </p:nvSpPr>
        <p:spPr>
          <a:xfrm>
            <a:off x="235675" y="4778658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100</a:t>
            </a:r>
            <a:endParaRPr lang="zh-CN" altLang="en-US" sz="1400" b="1" dirty="0"/>
          </a:p>
        </p:txBody>
      </p:sp>
      <p:sp>
        <p:nvSpPr>
          <p:cNvPr id="25" name="矩形 24"/>
          <p:cNvSpPr/>
          <p:nvPr/>
        </p:nvSpPr>
        <p:spPr>
          <a:xfrm>
            <a:off x="287120" y="3736845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1k</a:t>
            </a:r>
            <a:endParaRPr lang="zh-CN" altLang="en-US" sz="1400" b="1" dirty="0"/>
          </a:p>
        </p:txBody>
      </p:sp>
      <p:sp>
        <p:nvSpPr>
          <p:cNvPr id="26" name="矩形 25"/>
          <p:cNvSpPr/>
          <p:nvPr/>
        </p:nvSpPr>
        <p:spPr>
          <a:xfrm>
            <a:off x="264052" y="2289972"/>
            <a:ext cx="478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10k</a:t>
            </a:r>
            <a:endParaRPr lang="zh-CN" altLang="en-US" sz="1400" b="1" dirty="0"/>
          </a:p>
        </p:txBody>
      </p:sp>
      <p:sp>
        <p:nvSpPr>
          <p:cNvPr id="27" name="椭圆 26"/>
          <p:cNvSpPr/>
          <p:nvPr/>
        </p:nvSpPr>
        <p:spPr>
          <a:xfrm>
            <a:off x="3898279" y="4381501"/>
            <a:ext cx="1081668" cy="2957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107365" y="4374708"/>
            <a:ext cx="77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effectLst/>
              </a:rPr>
              <a:t>ARMv3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5276705" y="3244334"/>
            <a:ext cx="2484544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effectLst/>
              </a:rPr>
              <a:t>ARM Cortex-A</a:t>
            </a:r>
          </a:p>
        </p:txBody>
      </p:sp>
      <p:sp>
        <p:nvSpPr>
          <p:cNvPr id="30" name="矩形 29"/>
          <p:cNvSpPr/>
          <p:nvPr/>
        </p:nvSpPr>
        <p:spPr>
          <a:xfrm>
            <a:off x="8084633" y="3941003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ARMv7/</a:t>
            </a:r>
            <a:r>
              <a:rPr lang="en-US" altLang="zh-CN" sz="1400" dirty="0" smtClean="0">
                <a:effectLst/>
              </a:rPr>
              <a:t>11</a:t>
            </a:r>
            <a:endParaRPr lang="zh-CN" altLang="en-US" sz="1400" dirty="0"/>
          </a:p>
        </p:txBody>
      </p:sp>
      <p:sp>
        <p:nvSpPr>
          <p:cNvPr id="32" name="椭圆 31"/>
          <p:cNvSpPr/>
          <p:nvPr/>
        </p:nvSpPr>
        <p:spPr>
          <a:xfrm>
            <a:off x="9150811" y="3368286"/>
            <a:ext cx="1081668" cy="2135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266780" y="3324389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ARMv8</a:t>
            </a:r>
            <a:endParaRPr lang="zh-CN" altLang="en-US" sz="1400" dirty="0"/>
          </a:p>
        </p:txBody>
      </p:sp>
      <p:sp>
        <p:nvSpPr>
          <p:cNvPr id="34" name="椭圆 33"/>
          <p:cNvSpPr/>
          <p:nvPr/>
        </p:nvSpPr>
        <p:spPr>
          <a:xfrm>
            <a:off x="9404607" y="3646492"/>
            <a:ext cx="891591" cy="2957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404608" y="3618822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effectLst/>
              </a:rPr>
              <a:t>Cortex-A</a:t>
            </a:r>
            <a:endParaRPr lang="zh-CN" altLang="en-US" sz="1400" dirty="0"/>
          </a:p>
        </p:txBody>
      </p:sp>
      <p:sp>
        <p:nvSpPr>
          <p:cNvPr id="36" name="椭圆 35"/>
          <p:cNvSpPr/>
          <p:nvPr/>
        </p:nvSpPr>
        <p:spPr>
          <a:xfrm>
            <a:off x="9449214" y="4010961"/>
            <a:ext cx="891591" cy="2957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9449214" y="3983892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effectLst/>
              </a:rPr>
              <a:t>Cortex-R</a:t>
            </a:r>
            <a:endParaRPr lang="zh-CN" altLang="en-US" sz="1400" dirty="0"/>
          </a:p>
        </p:txBody>
      </p:sp>
      <p:sp>
        <p:nvSpPr>
          <p:cNvPr id="38" name="椭圆 37"/>
          <p:cNvSpPr/>
          <p:nvPr/>
        </p:nvSpPr>
        <p:spPr>
          <a:xfrm>
            <a:off x="9449256" y="4383108"/>
            <a:ext cx="839941" cy="29571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426239" y="4379088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effectLst/>
              </a:rPr>
              <a:t>Cortex-M</a:t>
            </a:r>
            <a:endParaRPr lang="zh-CN" altLang="en-US" sz="1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9634829" y="1942348"/>
            <a:ext cx="197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桌面</a:t>
            </a:r>
            <a:r>
              <a:rPr lang="en-US" altLang="zh-CN" dirty="0" smtClean="0"/>
              <a:t>/</a:t>
            </a:r>
            <a:r>
              <a:rPr lang="zh-CN" altLang="en-US" dirty="0" smtClean="0"/>
              <a:t>移动</a:t>
            </a:r>
            <a:r>
              <a:rPr lang="en-US" altLang="zh-CN" dirty="0" smtClean="0"/>
              <a:t>/server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169818" y="741270"/>
            <a:ext cx="203581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的发展与应用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7529" y="76602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5" name="Freeform 5"/>
          <p:cNvSpPr>
            <a:spLocks noChangeArrowheads="1"/>
          </p:cNvSpPr>
          <p:nvPr/>
        </p:nvSpPr>
        <p:spPr bwMode="auto">
          <a:xfrm>
            <a:off x="1202690" y="1380490"/>
            <a:ext cx="2523490" cy="1995170"/>
          </a:xfrm>
          <a:custGeom>
            <a:avLst/>
            <a:gdLst>
              <a:gd name="T0" fmla="*/ 1118 w 1045"/>
              <a:gd name="T1" fmla="*/ 2301 h 1279"/>
              <a:gd name="T2" fmla="*/ 887 w 1045"/>
              <a:gd name="T3" fmla="*/ 2303 h 1279"/>
              <a:gd name="T4" fmla="*/ 884 w 1045"/>
              <a:gd name="T5" fmla="*/ 1923 h 1279"/>
              <a:gd name="T6" fmla="*/ 652 w 1045"/>
              <a:gd name="T7" fmla="*/ 1730 h 1279"/>
              <a:gd name="T8" fmla="*/ 430 w 1045"/>
              <a:gd name="T9" fmla="*/ 1714 h 1279"/>
              <a:gd name="T10" fmla="*/ 0 w 1045"/>
              <a:gd name="T11" fmla="*/ 1498 h 1279"/>
              <a:gd name="T12" fmla="*/ 580 w 1045"/>
              <a:gd name="T13" fmla="*/ 1671 h 1279"/>
              <a:gd name="T14" fmla="*/ 211 w 1045"/>
              <a:gd name="T15" fmla="*/ 1253 h 1279"/>
              <a:gd name="T16" fmla="*/ 774 w 1045"/>
              <a:gd name="T17" fmla="*/ 1716 h 1279"/>
              <a:gd name="T18" fmla="*/ 889 w 1045"/>
              <a:gd name="T19" fmla="*/ 1795 h 1279"/>
              <a:gd name="T20" fmla="*/ 889 w 1045"/>
              <a:gd name="T21" fmla="*/ 1788 h 1279"/>
              <a:gd name="T22" fmla="*/ 844 w 1045"/>
              <a:gd name="T23" fmla="*/ 1237 h 1279"/>
              <a:gd name="T24" fmla="*/ 446 w 1045"/>
              <a:gd name="T25" fmla="*/ 1044 h 1279"/>
              <a:gd name="T26" fmla="*/ 20 w 1045"/>
              <a:gd name="T27" fmla="*/ 391 h 1279"/>
              <a:gd name="T28" fmla="*/ 495 w 1045"/>
              <a:gd name="T29" fmla="*/ 987 h 1279"/>
              <a:gd name="T30" fmla="*/ 576 w 1045"/>
              <a:gd name="T31" fmla="*/ 717 h 1279"/>
              <a:gd name="T32" fmla="*/ 569 w 1045"/>
              <a:gd name="T33" fmla="*/ 443 h 1279"/>
              <a:gd name="T34" fmla="*/ 628 w 1045"/>
              <a:gd name="T35" fmla="*/ 828 h 1279"/>
              <a:gd name="T36" fmla="*/ 590 w 1045"/>
              <a:gd name="T37" fmla="*/ 1044 h 1279"/>
              <a:gd name="T38" fmla="*/ 848 w 1045"/>
              <a:gd name="T39" fmla="*/ 1140 h 1279"/>
              <a:gd name="T40" fmla="*/ 985 w 1045"/>
              <a:gd name="T41" fmla="*/ 0 h 1279"/>
              <a:gd name="T42" fmla="*/ 952 w 1045"/>
              <a:gd name="T43" fmla="*/ 1221 h 1279"/>
              <a:gd name="T44" fmla="*/ 1037 w 1045"/>
              <a:gd name="T45" fmla="*/ 1576 h 1279"/>
              <a:gd name="T46" fmla="*/ 1334 w 1045"/>
              <a:gd name="T47" fmla="*/ 1314 h 1279"/>
              <a:gd name="T48" fmla="*/ 1456 w 1045"/>
              <a:gd name="T49" fmla="*/ 673 h 1279"/>
              <a:gd name="T50" fmla="*/ 1424 w 1045"/>
              <a:gd name="T51" fmla="*/ 1237 h 1279"/>
              <a:gd name="T52" fmla="*/ 1625 w 1045"/>
              <a:gd name="T53" fmla="*/ 1028 h 1279"/>
              <a:gd name="T54" fmla="*/ 1881 w 1045"/>
              <a:gd name="T55" fmla="*/ 578 h 1279"/>
              <a:gd name="T56" fmla="*/ 1724 w 1045"/>
              <a:gd name="T57" fmla="*/ 981 h 1279"/>
              <a:gd name="T58" fmla="*/ 1109 w 1045"/>
              <a:gd name="T59" fmla="*/ 1739 h 1279"/>
              <a:gd name="T60" fmla="*/ 1098 w 1045"/>
              <a:gd name="T61" fmla="*/ 1972 h 1279"/>
              <a:gd name="T62" fmla="*/ 1690 w 1045"/>
              <a:gd name="T63" fmla="*/ 1599 h 1279"/>
              <a:gd name="T64" fmla="*/ 1098 w 1045"/>
              <a:gd name="T65" fmla="*/ 2053 h 1279"/>
              <a:gd name="T66" fmla="*/ 1118 w 1045"/>
              <a:gd name="T67" fmla="*/ 2301 h 127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045"/>
              <a:gd name="T103" fmla="*/ 0 h 1279"/>
              <a:gd name="T104" fmla="*/ 1045 w 1045"/>
              <a:gd name="T105" fmla="*/ 1279 h 127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045" h="1279">
                <a:moveTo>
                  <a:pt x="621" y="1278"/>
                </a:moveTo>
                <a:cubicBezTo>
                  <a:pt x="493" y="1279"/>
                  <a:pt x="493" y="1279"/>
                  <a:pt x="493" y="1279"/>
                </a:cubicBezTo>
                <a:cubicBezTo>
                  <a:pt x="480" y="1238"/>
                  <a:pt x="485" y="1193"/>
                  <a:pt x="491" y="1068"/>
                </a:cubicBezTo>
                <a:cubicBezTo>
                  <a:pt x="453" y="1033"/>
                  <a:pt x="408" y="998"/>
                  <a:pt x="362" y="961"/>
                </a:cubicBezTo>
                <a:cubicBezTo>
                  <a:pt x="310" y="963"/>
                  <a:pt x="280" y="960"/>
                  <a:pt x="239" y="952"/>
                </a:cubicBezTo>
                <a:cubicBezTo>
                  <a:pt x="153" y="935"/>
                  <a:pt x="123" y="906"/>
                  <a:pt x="0" y="832"/>
                </a:cubicBezTo>
                <a:cubicBezTo>
                  <a:pt x="134" y="888"/>
                  <a:pt x="210" y="930"/>
                  <a:pt x="322" y="928"/>
                </a:cubicBezTo>
                <a:cubicBezTo>
                  <a:pt x="244" y="861"/>
                  <a:pt x="168" y="787"/>
                  <a:pt x="117" y="696"/>
                </a:cubicBezTo>
                <a:cubicBezTo>
                  <a:pt x="236" y="800"/>
                  <a:pt x="263" y="854"/>
                  <a:pt x="430" y="953"/>
                </a:cubicBezTo>
                <a:cubicBezTo>
                  <a:pt x="448" y="964"/>
                  <a:pt x="467" y="976"/>
                  <a:pt x="494" y="997"/>
                </a:cubicBezTo>
                <a:cubicBezTo>
                  <a:pt x="494" y="993"/>
                  <a:pt x="494" y="993"/>
                  <a:pt x="494" y="993"/>
                </a:cubicBezTo>
                <a:cubicBezTo>
                  <a:pt x="497" y="887"/>
                  <a:pt x="467" y="762"/>
                  <a:pt x="469" y="687"/>
                </a:cubicBezTo>
                <a:cubicBezTo>
                  <a:pt x="371" y="661"/>
                  <a:pt x="303" y="619"/>
                  <a:pt x="248" y="580"/>
                </a:cubicBezTo>
                <a:cubicBezTo>
                  <a:pt x="105" y="480"/>
                  <a:pt x="40" y="342"/>
                  <a:pt x="11" y="217"/>
                </a:cubicBezTo>
                <a:cubicBezTo>
                  <a:pt x="94" y="400"/>
                  <a:pt x="163" y="479"/>
                  <a:pt x="275" y="548"/>
                </a:cubicBezTo>
                <a:cubicBezTo>
                  <a:pt x="285" y="525"/>
                  <a:pt x="324" y="475"/>
                  <a:pt x="320" y="398"/>
                </a:cubicBezTo>
                <a:cubicBezTo>
                  <a:pt x="315" y="314"/>
                  <a:pt x="306" y="285"/>
                  <a:pt x="316" y="246"/>
                </a:cubicBezTo>
                <a:cubicBezTo>
                  <a:pt x="332" y="334"/>
                  <a:pt x="354" y="416"/>
                  <a:pt x="349" y="460"/>
                </a:cubicBezTo>
                <a:cubicBezTo>
                  <a:pt x="345" y="497"/>
                  <a:pt x="340" y="510"/>
                  <a:pt x="328" y="580"/>
                </a:cubicBezTo>
                <a:cubicBezTo>
                  <a:pt x="394" y="614"/>
                  <a:pt x="436" y="623"/>
                  <a:pt x="471" y="633"/>
                </a:cubicBezTo>
                <a:cubicBezTo>
                  <a:pt x="480" y="526"/>
                  <a:pt x="544" y="250"/>
                  <a:pt x="547" y="0"/>
                </a:cubicBezTo>
                <a:cubicBezTo>
                  <a:pt x="602" y="287"/>
                  <a:pt x="501" y="515"/>
                  <a:pt x="529" y="678"/>
                </a:cubicBezTo>
                <a:cubicBezTo>
                  <a:pt x="546" y="776"/>
                  <a:pt x="564" y="812"/>
                  <a:pt x="576" y="875"/>
                </a:cubicBezTo>
                <a:cubicBezTo>
                  <a:pt x="617" y="825"/>
                  <a:pt x="645" y="811"/>
                  <a:pt x="741" y="730"/>
                </a:cubicBezTo>
                <a:cubicBezTo>
                  <a:pt x="723" y="598"/>
                  <a:pt x="730" y="473"/>
                  <a:pt x="809" y="374"/>
                </a:cubicBezTo>
                <a:cubicBezTo>
                  <a:pt x="738" y="537"/>
                  <a:pt x="772" y="588"/>
                  <a:pt x="791" y="687"/>
                </a:cubicBezTo>
                <a:cubicBezTo>
                  <a:pt x="841" y="647"/>
                  <a:pt x="874" y="615"/>
                  <a:pt x="903" y="571"/>
                </a:cubicBezTo>
                <a:cubicBezTo>
                  <a:pt x="937" y="523"/>
                  <a:pt x="988" y="442"/>
                  <a:pt x="1045" y="321"/>
                </a:cubicBezTo>
                <a:cubicBezTo>
                  <a:pt x="1027" y="404"/>
                  <a:pt x="992" y="483"/>
                  <a:pt x="958" y="545"/>
                </a:cubicBezTo>
                <a:cubicBezTo>
                  <a:pt x="854" y="740"/>
                  <a:pt x="738" y="767"/>
                  <a:pt x="616" y="966"/>
                </a:cubicBezTo>
                <a:cubicBezTo>
                  <a:pt x="614" y="992"/>
                  <a:pt x="612" y="1040"/>
                  <a:pt x="610" y="1095"/>
                </a:cubicBezTo>
                <a:cubicBezTo>
                  <a:pt x="698" y="1054"/>
                  <a:pt x="845" y="1010"/>
                  <a:pt x="939" y="888"/>
                </a:cubicBezTo>
                <a:cubicBezTo>
                  <a:pt x="901" y="979"/>
                  <a:pt x="728" y="1086"/>
                  <a:pt x="610" y="1140"/>
                </a:cubicBezTo>
                <a:cubicBezTo>
                  <a:pt x="613" y="1200"/>
                  <a:pt x="625" y="1222"/>
                  <a:pt x="621" y="127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6" name="Freeform 6"/>
          <p:cNvSpPr>
            <a:spLocks noChangeArrowheads="1"/>
          </p:cNvSpPr>
          <p:nvPr/>
        </p:nvSpPr>
        <p:spPr bwMode="auto">
          <a:xfrm>
            <a:off x="1042508" y="1462803"/>
            <a:ext cx="422884" cy="399381"/>
          </a:xfrm>
          <a:custGeom>
            <a:avLst/>
            <a:gdLst>
              <a:gd name="T0" fmla="*/ 128 w 257"/>
              <a:gd name="T1" fmla="*/ 0 h 299"/>
              <a:gd name="T2" fmla="*/ 192 w 257"/>
              <a:gd name="T3" fmla="*/ 38 h 299"/>
              <a:gd name="T4" fmla="*/ 257 w 257"/>
              <a:gd name="T5" fmla="*/ 76 h 299"/>
              <a:gd name="T6" fmla="*/ 257 w 257"/>
              <a:gd name="T7" fmla="*/ 150 h 299"/>
              <a:gd name="T8" fmla="*/ 257 w 257"/>
              <a:gd name="T9" fmla="*/ 224 h 299"/>
              <a:gd name="T10" fmla="*/ 192 w 257"/>
              <a:gd name="T11" fmla="*/ 261 h 299"/>
              <a:gd name="T12" fmla="*/ 128 w 257"/>
              <a:gd name="T13" fmla="*/ 299 h 299"/>
              <a:gd name="T14" fmla="*/ 63 w 257"/>
              <a:gd name="T15" fmla="*/ 261 h 299"/>
              <a:gd name="T16" fmla="*/ 0 w 257"/>
              <a:gd name="T17" fmla="*/ 224 h 299"/>
              <a:gd name="T18" fmla="*/ 0 w 257"/>
              <a:gd name="T19" fmla="*/ 150 h 299"/>
              <a:gd name="T20" fmla="*/ 0 w 257"/>
              <a:gd name="T21" fmla="*/ 76 h 299"/>
              <a:gd name="T22" fmla="*/ 63 w 257"/>
              <a:gd name="T23" fmla="*/ 38 h 299"/>
              <a:gd name="T24" fmla="*/ 128 w 257"/>
              <a:gd name="T25" fmla="*/ 0 h 299"/>
              <a:gd name="T26" fmla="*/ 128 w 257"/>
              <a:gd name="T27" fmla="*/ 0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7"/>
              <a:gd name="T43" fmla="*/ 0 h 299"/>
              <a:gd name="T44" fmla="*/ 257 w 257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7" h="299">
                <a:moveTo>
                  <a:pt x="128" y="0"/>
                </a:moveTo>
                <a:lnTo>
                  <a:pt x="192" y="38"/>
                </a:lnTo>
                <a:lnTo>
                  <a:pt x="257" y="76"/>
                </a:lnTo>
                <a:lnTo>
                  <a:pt x="257" y="150"/>
                </a:lnTo>
                <a:lnTo>
                  <a:pt x="257" y="224"/>
                </a:lnTo>
                <a:lnTo>
                  <a:pt x="192" y="261"/>
                </a:lnTo>
                <a:lnTo>
                  <a:pt x="128" y="299"/>
                </a:lnTo>
                <a:lnTo>
                  <a:pt x="63" y="261"/>
                </a:lnTo>
                <a:lnTo>
                  <a:pt x="0" y="224"/>
                </a:lnTo>
                <a:lnTo>
                  <a:pt x="0" y="150"/>
                </a:lnTo>
                <a:lnTo>
                  <a:pt x="0" y="76"/>
                </a:lnTo>
                <a:lnTo>
                  <a:pt x="63" y="38"/>
                </a:lnTo>
                <a:lnTo>
                  <a:pt x="1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7" name="Freeform 8"/>
          <p:cNvSpPr>
            <a:spLocks noChangeArrowheads="1"/>
          </p:cNvSpPr>
          <p:nvPr/>
        </p:nvSpPr>
        <p:spPr bwMode="auto">
          <a:xfrm>
            <a:off x="3998433" y="1762841"/>
            <a:ext cx="396842" cy="330240"/>
          </a:xfrm>
          <a:custGeom>
            <a:avLst/>
            <a:gdLst>
              <a:gd name="T0" fmla="*/ 128 w 257"/>
              <a:gd name="T1" fmla="*/ 0 h 297"/>
              <a:gd name="T2" fmla="*/ 192 w 257"/>
              <a:gd name="T3" fmla="*/ 36 h 297"/>
              <a:gd name="T4" fmla="*/ 257 w 257"/>
              <a:gd name="T5" fmla="*/ 74 h 297"/>
              <a:gd name="T6" fmla="*/ 257 w 257"/>
              <a:gd name="T7" fmla="*/ 148 h 297"/>
              <a:gd name="T8" fmla="*/ 257 w 257"/>
              <a:gd name="T9" fmla="*/ 224 h 297"/>
              <a:gd name="T10" fmla="*/ 192 w 257"/>
              <a:gd name="T11" fmla="*/ 261 h 297"/>
              <a:gd name="T12" fmla="*/ 128 w 257"/>
              <a:gd name="T13" fmla="*/ 297 h 297"/>
              <a:gd name="T14" fmla="*/ 63 w 257"/>
              <a:gd name="T15" fmla="*/ 261 h 297"/>
              <a:gd name="T16" fmla="*/ 0 w 257"/>
              <a:gd name="T17" fmla="*/ 224 h 297"/>
              <a:gd name="T18" fmla="*/ 0 w 257"/>
              <a:gd name="T19" fmla="*/ 148 h 297"/>
              <a:gd name="T20" fmla="*/ 0 w 257"/>
              <a:gd name="T21" fmla="*/ 74 h 297"/>
              <a:gd name="T22" fmla="*/ 63 w 257"/>
              <a:gd name="T23" fmla="*/ 36 h 297"/>
              <a:gd name="T24" fmla="*/ 128 w 257"/>
              <a:gd name="T25" fmla="*/ 0 h 297"/>
              <a:gd name="T26" fmla="*/ 128 w 257"/>
              <a:gd name="T27" fmla="*/ 0 h 29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7"/>
              <a:gd name="T43" fmla="*/ 0 h 297"/>
              <a:gd name="T44" fmla="*/ 257 w 257"/>
              <a:gd name="T45" fmla="*/ 297 h 29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7" h="297">
                <a:moveTo>
                  <a:pt x="128" y="0"/>
                </a:moveTo>
                <a:lnTo>
                  <a:pt x="192" y="36"/>
                </a:lnTo>
                <a:lnTo>
                  <a:pt x="257" y="74"/>
                </a:lnTo>
                <a:lnTo>
                  <a:pt x="257" y="148"/>
                </a:lnTo>
                <a:lnTo>
                  <a:pt x="257" y="224"/>
                </a:lnTo>
                <a:lnTo>
                  <a:pt x="192" y="261"/>
                </a:lnTo>
                <a:lnTo>
                  <a:pt x="128" y="297"/>
                </a:lnTo>
                <a:lnTo>
                  <a:pt x="63" y="261"/>
                </a:lnTo>
                <a:lnTo>
                  <a:pt x="0" y="224"/>
                </a:lnTo>
                <a:lnTo>
                  <a:pt x="0" y="148"/>
                </a:lnTo>
                <a:lnTo>
                  <a:pt x="0" y="74"/>
                </a:lnTo>
                <a:lnTo>
                  <a:pt x="63" y="36"/>
                </a:lnTo>
                <a:lnTo>
                  <a:pt x="1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Freeform 9"/>
          <p:cNvSpPr>
            <a:spLocks noChangeArrowheads="1"/>
          </p:cNvSpPr>
          <p:nvPr/>
        </p:nvSpPr>
        <p:spPr bwMode="auto">
          <a:xfrm>
            <a:off x="3414537" y="2450227"/>
            <a:ext cx="401475" cy="332464"/>
          </a:xfrm>
          <a:custGeom>
            <a:avLst/>
            <a:gdLst>
              <a:gd name="T0" fmla="*/ 130 w 260"/>
              <a:gd name="T1" fmla="*/ 0 h 299"/>
              <a:gd name="T2" fmla="*/ 195 w 260"/>
              <a:gd name="T3" fmla="*/ 38 h 299"/>
              <a:gd name="T4" fmla="*/ 260 w 260"/>
              <a:gd name="T5" fmla="*/ 76 h 299"/>
              <a:gd name="T6" fmla="*/ 260 w 260"/>
              <a:gd name="T7" fmla="*/ 150 h 299"/>
              <a:gd name="T8" fmla="*/ 260 w 260"/>
              <a:gd name="T9" fmla="*/ 224 h 299"/>
              <a:gd name="T10" fmla="*/ 195 w 260"/>
              <a:gd name="T11" fmla="*/ 261 h 299"/>
              <a:gd name="T12" fmla="*/ 130 w 260"/>
              <a:gd name="T13" fmla="*/ 299 h 299"/>
              <a:gd name="T14" fmla="*/ 65 w 260"/>
              <a:gd name="T15" fmla="*/ 261 h 299"/>
              <a:gd name="T16" fmla="*/ 0 w 260"/>
              <a:gd name="T17" fmla="*/ 224 h 299"/>
              <a:gd name="T18" fmla="*/ 0 w 260"/>
              <a:gd name="T19" fmla="*/ 150 h 299"/>
              <a:gd name="T20" fmla="*/ 0 w 260"/>
              <a:gd name="T21" fmla="*/ 76 h 299"/>
              <a:gd name="T22" fmla="*/ 65 w 260"/>
              <a:gd name="T23" fmla="*/ 38 h 299"/>
              <a:gd name="T24" fmla="*/ 130 w 260"/>
              <a:gd name="T25" fmla="*/ 0 h 299"/>
              <a:gd name="T26" fmla="*/ 130 w 260"/>
              <a:gd name="T27" fmla="*/ 0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60"/>
              <a:gd name="T43" fmla="*/ 0 h 299"/>
              <a:gd name="T44" fmla="*/ 260 w 260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60" h="299">
                <a:moveTo>
                  <a:pt x="130" y="0"/>
                </a:moveTo>
                <a:lnTo>
                  <a:pt x="195" y="38"/>
                </a:lnTo>
                <a:lnTo>
                  <a:pt x="260" y="76"/>
                </a:lnTo>
                <a:lnTo>
                  <a:pt x="260" y="150"/>
                </a:lnTo>
                <a:lnTo>
                  <a:pt x="260" y="224"/>
                </a:lnTo>
                <a:lnTo>
                  <a:pt x="195" y="261"/>
                </a:lnTo>
                <a:lnTo>
                  <a:pt x="130" y="299"/>
                </a:lnTo>
                <a:lnTo>
                  <a:pt x="65" y="261"/>
                </a:lnTo>
                <a:lnTo>
                  <a:pt x="0" y="224"/>
                </a:lnTo>
                <a:lnTo>
                  <a:pt x="0" y="150"/>
                </a:lnTo>
                <a:lnTo>
                  <a:pt x="0" y="76"/>
                </a:lnTo>
                <a:lnTo>
                  <a:pt x="65" y="38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9" name="Freeform 10"/>
          <p:cNvSpPr>
            <a:spLocks noChangeArrowheads="1"/>
          </p:cNvSpPr>
          <p:nvPr/>
        </p:nvSpPr>
        <p:spPr bwMode="auto">
          <a:xfrm>
            <a:off x="1882296" y="1594566"/>
            <a:ext cx="264314" cy="300466"/>
          </a:xfrm>
          <a:custGeom>
            <a:avLst/>
            <a:gdLst>
              <a:gd name="T0" fmla="*/ 128 w 258"/>
              <a:gd name="T1" fmla="*/ 0 h 299"/>
              <a:gd name="T2" fmla="*/ 193 w 258"/>
              <a:gd name="T3" fmla="*/ 38 h 299"/>
              <a:gd name="T4" fmla="*/ 258 w 258"/>
              <a:gd name="T5" fmla="*/ 76 h 299"/>
              <a:gd name="T6" fmla="*/ 258 w 258"/>
              <a:gd name="T7" fmla="*/ 150 h 299"/>
              <a:gd name="T8" fmla="*/ 258 w 258"/>
              <a:gd name="T9" fmla="*/ 223 h 299"/>
              <a:gd name="T10" fmla="*/ 193 w 258"/>
              <a:gd name="T11" fmla="*/ 261 h 299"/>
              <a:gd name="T12" fmla="*/ 128 w 258"/>
              <a:gd name="T13" fmla="*/ 299 h 299"/>
              <a:gd name="T14" fmla="*/ 63 w 258"/>
              <a:gd name="T15" fmla="*/ 261 h 299"/>
              <a:gd name="T16" fmla="*/ 0 w 258"/>
              <a:gd name="T17" fmla="*/ 223 h 299"/>
              <a:gd name="T18" fmla="*/ 0 w 258"/>
              <a:gd name="T19" fmla="*/ 150 h 299"/>
              <a:gd name="T20" fmla="*/ 0 w 258"/>
              <a:gd name="T21" fmla="*/ 76 h 299"/>
              <a:gd name="T22" fmla="*/ 63 w 258"/>
              <a:gd name="T23" fmla="*/ 38 h 299"/>
              <a:gd name="T24" fmla="*/ 128 w 258"/>
              <a:gd name="T25" fmla="*/ 0 h 299"/>
              <a:gd name="T26" fmla="*/ 128 w 258"/>
              <a:gd name="T27" fmla="*/ 0 h 29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8"/>
              <a:gd name="T43" fmla="*/ 0 h 299"/>
              <a:gd name="T44" fmla="*/ 258 w 258"/>
              <a:gd name="T45" fmla="*/ 299 h 299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8" h="299">
                <a:moveTo>
                  <a:pt x="128" y="0"/>
                </a:moveTo>
                <a:lnTo>
                  <a:pt x="193" y="38"/>
                </a:lnTo>
                <a:lnTo>
                  <a:pt x="258" y="76"/>
                </a:lnTo>
                <a:lnTo>
                  <a:pt x="258" y="150"/>
                </a:lnTo>
                <a:lnTo>
                  <a:pt x="258" y="223"/>
                </a:lnTo>
                <a:lnTo>
                  <a:pt x="193" y="261"/>
                </a:lnTo>
                <a:lnTo>
                  <a:pt x="128" y="299"/>
                </a:lnTo>
                <a:lnTo>
                  <a:pt x="63" y="261"/>
                </a:lnTo>
                <a:lnTo>
                  <a:pt x="0" y="223"/>
                </a:lnTo>
                <a:lnTo>
                  <a:pt x="0" y="150"/>
                </a:lnTo>
                <a:lnTo>
                  <a:pt x="0" y="76"/>
                </a:lnTo>
                <a:lnTo>
                  <a:pt x="63" y="38"/>
                </a:lnTo>
                <a:lnTo>
                  <a:pt x="12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0" name="Freeform 11"/>
          <p:cNvSpPr>
            <a:spLocks noChangeArrowheads="1"/>
          </p:cNvSpPr>
          <p:nvPr/>
        </p:nvSpPr>
        <p:spPr bwMode="auto">
          <a:xfrm>
            <a:off x="975833" y="3258265"/>
            <a:ext cx="424530" cy="396709"/>
          </a:xfrm>
          <a:custGeom>
            <a:avLst/>
            <a:gdLst>
              <a:gd name="T0" fmla="*/ 130 w 258"/>
              <a:gd name="T1" fmla="*/ 0 h 297"/>
              <a:gd name="T2" fmla="*/ 193 w 258"/>
              <a:gd name="T3" fmla="*/ 36 h 297"/>
              <a:gd name="T4" fmla="*/ 258 w 258"/>
              <a:gd name="T5" fmla="*/ 74 h 297"/>
              <a:gd name="T6" fmla="*/ 258 w 258"/>
              <a:gd name="T7" fmla="*/ 148 h 297"/>
              <a:gd name="T8" fmla="*/ 258 w 258"/>
              <a:gd name="T9" fmla="*/ 223 h 297"/>
              <a:gd name="T10" fmla="*/ 193 w 258"/>
              <a:gd name="T11" fmla="*/ 261 h 297"/>
              <a:gd name="T12" fmla="*/ 130 w 258"/>
              <a:gd name="T13" fmla="*/ 297 h 297"/>
              <a:gd name="T14" fmla="*/ 65 w 258"/>
              <a:gd name="T15" fmla="*/ 261 h 297"/>
              <a:gd name="T16" fmla="*/ 0 w 258"/>
              <a:gd name="T17" fmla="*/ 223 h 297"/>
              <a:gd name="T18" fmla="*/ 0 w 258"/>
              <a:gd name="T19" fmla="*/ 148 h 297"/>
              <a:gd name="T20" fmla="*/ 0 w 258"/>
              <a:gd name="T21" fmla="*/ 74 h 297"/>
              <a:gd name="T22" fmla="*/ 65 w 258"/>
              <a:gd name="T23" fmla="*/ 36 h 297"/>
              <a:gd name="T24" fmla="*/ 130 w 258"/>
              <a:gd name="T25" fmla="*/ 0 h 297"/>
              <a:gd name="T26" fmla="*/ 130 w 258"/>
              <a:gd name="T27" fmla="*/ 0 h 29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8"/>
              <a:gd name="T43" fmla="*/ 0 h 297"/>
              <a:gd name="T44" fmla="*/ 258 w 258"/>
              <a:gd name="T45" fmla="*/ 297 h 29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8" h="297">
                <a:moveTo>
                  <a:pt x="130" y="0"/>
                </a:moveTo>
                <a:lnTo>
                  <a:pt x="193" y="36"/>
                </a:lnTo>
                <a:lnTo>
                  <a:pt x="258" y="74"/>
                </a:lnTo>
                <a:lnTo>
                  <a:pt x="258" y="148"/>
                </a:lnTo>
                <a:lnTo>
                  <a:pt x="258" y="223"/>
                </a:lnTo>
                <a:lnTo>
                  <a:pt x="193" y="261"/>
                </a:lnTo>
                <a:lnTo>
                  <a:pt x="130" y="297"/>
                </a:lnTo>
                <a:lnTo>
                  <a:pt x="65" y="261"/>
                </a:lnTo>
                <a:lnTo>
                  <a:pt x="0" y="223"/>
                </a:lnTo>
                <a:lnTo>
                  <a:pt x="0" y="148"/>
                </a:lnTo>
                <a:lnTo>
                  <a:pt x="0" y="74"/>
                </a:lnTo>
                <a:lnTo>
                  <a:pt x="65" y="36"/>
                </a:lnTo>
                <a:lnTo>
                  <a:pt x="1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1" name="Freeform 12"/>
          <p:cNvSpPr>
            <a:spLocks noChangeArrowheads="1"/>
          </p:cNvSpPr>
          <p:nvPr/>
        </p:nvSpPr>
        <p:spPr bwMode="auto">
          <a:xfrm>
            <a:off x="2996086" y="1612346"/>
            <a:ext cx="309756" cy="330240"/>
          </a:xfrm>
          <a:custGeom>
            <a:avLst/>
            <a:gdLst>
              <a:gd name="T0" fmla="*/ 130 w 258"/>
              <a:gd name="T1" fmla="*/ 0 h 297"/>
              <a:gd name="T2" fmla="*/ 195 w 258"/>
              <a:gd name="T3" fmla="*/ 36 h 297"/>
              <a:gd name="T4" fmla="*/ 258 w 258"/>
              <a:gd name="T5" fmla="*/ 73 h 297"/>
              <a:gd name="T6" fmla="*/ 258 w 258"/>
              <a:gd name="T7" fmla="*/ 147 h 297"/>
              <a:gd name="T8" fmla="*/ 258 w 258"/>
              <a:gd name="T9" fmla="*/ 223 h 297"/>
              <a:gd name="T10" fmla="*/ 195 w 258"/>
              <a:gd name="T11" fmla="*/ 259 h 297"/>
              <a:gd name="T12" fmla="*/ 130 w 258"/>
              <a:gd name="T13" fmla="*/ 297 h 297"/>
              <a:gd name="T14" fmla="*/ 65 w 258"/>
              <a:gd name="T15" fmla="*/ 259 h 297"/>
              <a:gd name="T16" fmla="*/ 0 w 258"/>
              <a:gd name="T17" fmla="*/ 223 h 297"/>
              <a:gd name="T18" fmla="*/ 0 w 258"/>
              <a:gd name="T19" fmla="*/ 147 h 297"/>
              <a:gd name="T20" fmla="*/ 0 w 258"/>
              <a:gd name="T21" fmla="*/ 73 h 297"/>
              <a:gd name="T22" fmla="*/ 65 w 258"/>
              <a:gd name="T23" fmla="*/ 36 h 297"/>
              <a:gd name="T24" fmla="*/ 130 w 258"/>
              <a:gd name="T25" fmla="*/ 0 h 297"/>
              <a:gd name="T26" fmla="*/ 130 w 258"/>
              <a:gd name="T27" fmla="*/ 0 h 29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58"/>
              <a:gd name="T43" fmla="*/ 0 h 297"/>
              <a:gd name="T44" fmla="*/ 258 w 258"/>
              <a:gd name="T45" fmla="*/ 297 h 29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58" h="297">
                <a:moveTo>
                  <a:pt x="130" y="0"/>
                </a:moveTo>
                <a:lnTo>
                  <a:pt x="195" y="36"/>
                </a:lnTo>
                <a:lnTo>
                  <a:pt x="258" y="73"/>
                </a:lnTo>
                <a:lnTo>
                  <a:pt x="258" y="147"/>
                </a:lnTo>
                <a:lnTo>
                  <a:pt x="258" y="223"/>
                </a:lnTo>
                <a:lnTo>
                  <a:pt x="195" y="259"/>
                </a:lnTo>
                <a:lnTo>
                  <a:pt x="130" y="297"/>
                </a:lnTo>
                <a:lnTo>
                  <a:pt x="65" y="259"/>
                </a:lnTo>
                <a:lnTo>
                  <a:pt x="0" y="223"/>
                </a:lnTo>
                <a:lnTo>
                  <a:pt x="0" y="147"/>
                </a:lnTo>
                <a:lnTo>
                  <a:pt x="0" y="73"/>
                </a:lnTo>
                <a:lnTo>
                  <a:pt x="65" y="36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2" name="Freeform 13"/>
          <p:cNvSpPr>
            <a:spLocks noChangeArrowheads="1"/>
          </p:cNvSpPr>
          <p:nvPr/>
        </p:nvSpPr>
        <p:spPr bwMode="auto">
          <a:xfrm>
            <a:off x="3160581" y="3665033"/>
            <a:ext cx="222355" cy="184579"/>
          </a:xfrm>
          <a:custGeom>
            <a:avLst/>
            <a:gdLst>
              <a:gd name="T0" fmla="*/ 72 w 144"/>
              <a:gd name="T1" fmla="*/ 0 h 166"/>
              <a:gd name="T2" fmla="*/ 108 w 144"/>
              <a:gd name="T3" fmla="*/ 22 h 166"/>
              <a:gd name="T4" fmla="*/ 144 w 144"/>
              <a:gd name="T5" fmla="*/ 42 h 166"/>
              <a:gd name="T6" fmla="*/ 144 w 144"/>
              <a:gd name="T7" fmla="*/ 83 h 166"/>
              <a:gd name="T8" fmla="*/ 144 w 144"/>
              <a:gd name="T9" fmla="*/ 124 h 166"/>
              <a:gd name="T10" fmla="*/ 108 w 144"/>
              <a:gd name="T11" fmla="*/ 144 h 166"/>
              <a:gd name="T12" fmla="*/ 72 w 144"/>
              <a:gd name="T13" fmla="*/ 166 h 166"/>
              <a:gd name="T14" fmla="*/ 36 w 144"/>
              <a:gd name="T15" fmla="*/ 144 h 166"/>
              <a:gd name="T16" fmla="*/ 0 w 144"/>
              <a:gd name="T17" fmla="*/ 124 h 166"/>
              <a:gd name="T18" fmla="*/ 0 w 144"/>
              <a:gd name="T19" fmla="*/ 83 h 166"/>
              <a:gd name="T20" fmla="*/ 0 w 144"/>
              <a:gd name="T21" fmla="*/ 42 h 166"/>
              <a:gd name="T22" fmla="*/ 36 w 144"/>
              <a:gd name="T23" fmla="*/ 22 h 166"/>
              <a:gd name="T24" fmla="*/ 72 w 144"/>
              <a:gd name="T25" fmla="*/ 0 h 166"/>
              <a:gd name="T26" fmla="*/ 72 w 144"/>
              <a:gd name="T27" fmla="*/ 0 h 16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4"/>
              <a:gd name="T43" fmla="*/ 0 h 166"/>
              <a:gd name="T44" fmla="*/ 144 w 144"/>
              <a:gd name="T45" fmla="*/ 166 h 16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4" h="166">
                <a:moveTo>
                  <a:pt x="72" y="0"/>
                </a:moveTo>
                <a:lnTo>
                  <a:pt x="108" y="22"/>
                </a:lnTo>
                <a:lnTo>
                  <a:pt x="144" y="42"/>
                </a:lnTo>
                <a:lnTo>
                  <a:pt x="144" y="83"/>
                </a:lnTo>
                <a:lnTo>
                  <a:pt x="144" y="124"/>
                </a:lnTo>
                <a:lnTo>
                  <a:pt x="108" y="144"/>
                </a:lnTo>
                <a:lnTo>
                  <a:pt x="72" y="166"/>
                </a:lnTo>
                <a:lnTo>
                  <a:pt x="36" y="144"/>
                </a:lnTo>
                <a:lnTo>
                  <a:pt x="0" y="124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3" name="Freeform 14"/>
          <p:cNvSpPr>
            <a:spLocks noChangeArrowheads="1"/>
          </p:cNvSpPr>
          <p:nvPr/>
        </p:nvSpPr>
        <p:spPr bwMode="auto">
          <a:xfrm>
            <a:off x="1663029" y="2100110"/>
            <a:ext cx="219267" cy="184579"/>
          </a:xfrm>
          <a:custGeom>
            <a:avLst/>
            <a:gdLst>
              <a:gd name="T0" fmla="*/ 70 w 142"/>
              <a:gd name="T1" fmla="*/ 0 h 166"/>
              <a:gd name="T2" fmla="*/ 106 w 142"/>
              <a:gd name="T3" fmla="*/ 22 h 166"/>
              <a:gd name="T4" fmla="*/ 142 w 142"/>
              <a:gd name="T5" fmla="*/ 42 h 166"/>
              <a:gd name="T6" fmla="*/ 142 w 142"/>
              <a:gd name="T7" fmla="*/ 83 h 166"/>
              <a:gd name="T8" fmla="*/ 142 w 142"/>
              <a:gd name="T9" fmla="*/ 125 h 166"/>
              <a:gd name="T10" fmla="*/ 106 w 142"/>
              <a:gd name="T11" fmla="*/ 144 h 166"/>
              <a:gd name="T12" fmla="*/ 70 w 142"/>
              <a:gd name="T13" fmla="*/ 166 h 166"/>
              <a:gd name="T14" fmla="*/ 34 w 142"/>
              <a:gd name="T15" fmla="*/ 144 h 166"/>
              <a:gd name="T16" fmla="*/ 0 w 142"/>
              <a:gd name="T17" fmla="*/ 125 h 166"/>
              <a:gd name="T18" fmla="*/ 0 w 142"/>
              <a:gd name="T19" fmla="*/ 83 h 166"/>
              <a:gd name="T20" fmla="*/ 0 w 142"/>
              <a:gd name="T21" fmla="*/ 42 h 166"/>
              <a:gd name="T22" fmla="*/ 34 w 142"/>
              <a:gd name="T23" fmla="*/ 22 h 166"/>
              <a:gd name="T24" fmla="*/ 70 w 142"/>
              <a:gd name="T25" fmla="*/ 0 h 166"/>
              <a:gd name="T26" fmla="*/ 70 w 142"/>
              <a:gd name="T27" fmla="*/ 0 h 16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2"/>
              <a:gd name="T43" fmla="*/ 0 h 166"/>
              <a:gd name="T44" fmla="*/ 142 w 142"/>
              <a:gd name="T45" fmla="*/ 166 h 16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2" h="166">
                <a:moveTo>
                  <a:pt x="70" y="0"/>
                </a:moveTo>
                <a:lnTo>
                  <a:pt x="106" y="22"/>
                </a:lnTo>
                <a:lnTo>
                  <a:pt x="142" y="42"/>
                </a:lnTo>
                <a:lnTo>
                  <a:pt x="142" y="83"/>
                </a:lnTo>
                <a:lnTo>
                  <a:pt x="142" y="125"/>
                </a:lnTo>
                <a:lnTo>
                  <a:pt x="106" y="144"/>
                </a:lnTo>
                <a:lnTo>
                  <a:pt x="70" y="166"/>
                </a:lnTo>
                <a:lnTo>
                  <a:pt x="34" y="144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4" y="22"/>
                </a:lnTo>
                <a:lnTo>
                  <a:pt x="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4" name="Freeform 15"/>
          <p:cNvSpPr>
            <a:spLocks noChangeArrowheads="1"/>
          </p:cNvSpPr>
          <p:nvPr/>
        </p:nvSpPr>
        <p:spPr bwMode="auto">
          <a:xfrm>
            <a:off x="2637087" y="1227397"/>
            <a:ext cx="219267" cy="182355"/>
          </a:xfrm>
          <a:custGeom>
            <a:avLst/>
            <a:gdLst>
              <a:gd name="T0" fmla="*/ 70 w 142"/>
              <a:gd name="T1" fmla="*/ 0 h 164"/>
              <a:gd name="T2" fmla="*/ 106 w 142"/>
              <a:gd name="T3" fmla="*/ 20 h 164"/>
              <a:gd name="T4" fmla="*/ 142 w 142"/>
              <a:gd name="T5" fmla="*/ 40 h 164"/>
              <a:gd name="T6" fmla="*/ 142 w 142"/>
              <a:gd name="T7" fmla="*/ 81 h 164"/>
              <a:gd name="T8" fmla="*/ 142 w 142"/>
              <a:gd name="T9" fmla="*/ 123 h 164"/>
              <a:gd name="T10" fmla="*/ 106 w 142"/>
              <a:gd name="T11" fmla="*/ 143 h 164"/>
              <a:gd name="T12" fmla="*/ 70 w 142"/>
              <a:gd name="T13" fmla="*/ 164 h 164"/>
              <a:gd name="T14" fmla="*/ 36 w 142"/>
              <a:gd name="T15" fmla="*/ 143 h 164"/>
              <a:gd name="T16" fmla="*/ 0 w 142"/>
              <a:gd name="T17" fmla="*/ 123 h 164"/>
              <a:gd name="T18" fmla="*/ 0 w 142"/>
              <a:gd name="T19" fmla="*/ 81 h 164"/>
              <a:gd name="T20" fmla="*/ 0 w 142"/>
              <a:gd name="T21" fmla="*/ 40 h 164"/>
              <a:gd name="T22" fmla="*/ 36 w 142"/>
              <a:gd name="T23" fmla="*/ 20 h 164"/>
              <a:gd name="T24" fmla="*/ 70 w 142"/>
              <a:gd name="T25" fmla="*/ 0 h 164"/>
              <a:gd name="T26" fmla="*/ 70 w 142"/>
              <a:gd name="T27" fmla="*/ 0 h 16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2"/>
              <a:gd name="T43" fmla="*/ 0 h 164"/>
              <a:gd name="T44" fmla="*/ 142 w 142"/>
              <a:gd name="T45" fmla="*/ 164 h 16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2" h="164">
                <a:moveTo>
                  <a:pt x="70" y="0"/>
                </a:moveTo>
                <a:lnTo>
                  <a:pt x="106" y="20"/>
                </a:lnTo>
                <a:lnTo>
                  <a:pt x="142" y="40"/>
                </a:lnTo>
                <a:lnTo>
                  <a:pt x="142" y="81"/>
                </a:lnTo>
                <a:lnTo>
                  <a:pt x="142" y="123"/>
                </a:lnTo>
                <a:lnTo>
                  <a:pt x="106" y="143"/>
                </a:lnTo>
                <a:lnTo>
                  <a:pt x="70" y="164"/>
                </a:lnTo>
                <a:lnTo>
                  <a:pt x="36" y="143"/>
                </a:lnTo>
                <a:lnTo>
                  <a:pt x="0" y="123"/>
                </a:lnTo>
                <a:lnTo>
                  <a:pt x="0" y="81"/>
                </a:lnTo>
                <a:lnTo>
                  <a:pt x="0" y="40"/>
                </a:lnTo>
                <a:lnTo>
                  <a:pt x="36" y="20"/>
                </a:lnTo>
                <a:lnTo>
                  <a:pt x="7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5" name="Freeform 16"/>
          <p:cNvSpPr>
            <a:spLocks noChangeArrowheads="1"/>
          </p:cNvSpPr>
          <p:nvPr/>
        </p:nvSpPr>
        <p:spPr bwMode="auto">
          <a:xfrm>
            <a:off x="2882419" y="3375740"/>
            <a:ext cx="220811" cy="182355"/>
          </a:xfrm>
          <a:custGeom>
            <a:avLst/>
            <a:gdLst>
              <a:gd name="T0" fmla="*/ 72 w 143"/>
              <a:gd name="T1" fmla="*/ 0 h 164"/>
              <a:gd name="T2" fmla="*/ 108 w 143"/>
              <a:gd name="T3" fmla="*/ 20 h 164"/>
              <a:gd name="T4" fmla="*/ 143 w 143"/>
              <a:gd name="T5" fmla="*/ 39 h 164"/>
              <a:gd name="T6" fmla="*/ 143 w 143"/>
              <a:gd name="T7" fmla="*/ 81 h 164"/>
              <a:gd name="T8" fmla="*/ 143 w 143"/>
              <a:gd name="T9" fmla="*/ 122 h 164"/>
              <a:gd name="T10" fmla="*/ 108 w 143"/>
              <a:gd name="T11" fmla="*/ 144 h 164"/>
              <a:gd name="T12" fmla="*/ 72 w 143"/>
              <a:gd name="T13" fmla="*/ 164 h 164"/>
              <a:gd name="T14" fmla="*/ 36 w 143"/>
              <a:gd name="T15" fmla="*/ 144 h 164"/>
              <a:gd name="T16" fmla="*/ 0 w 143"/>
              <a:gd name="T17" fmla="*/ 122 h 164"/>
              <a:gd name="T18" fmla="*/ 0 w 143"/>
              <a:gd name="T19" fmla="*/ 81 h 164"/>
              <a:gd name="T20" fmla="*/ 0 w 143"/>
              <a:gd name="T21" fmla="*/ 39 h 164"/>
              <a:gd name="T22" fmla="*/ 36 w 143"/>
              <a:gd name="T23" fmla="*/ 20 h 164"/>
              <a:gd name="T24" fmla="*/ 72 w 143"/>
              <a:gd name="T25" fmla="*/ 0 h 164"/>
              <a:gd name="T26" fmla="*/ 72 w 143"/>
              <a:gd name="T27" fmla="*/ 0 h 16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3"/>
              <a:gd name="T43" fmla="*/ 0 h 164"/>
              <a:gd name="T44" fmla="*/ 143 w 143"/>
              <a:gd name="T45" fmla="*/ 164 h 16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3" h="164">
                <a:moveTo>
                  <a:pt x="72" y="0"/>
                </a:moveTo>
                <a:lnTo>
                  <a:pt x="108" y="20"/>
                </a:lnTo>
                <a:lnTo>
                  <a:pt x="143" y="39"/>
                </a:lnTo>
                <a:lnTo>
                  <a:pt x="143" y="81"/>
                </a:lnTo>
                <a:lnTo>
                  <a:pt x="143" y="122"/>
                </a:lnTo>
                <a:lnTo>
                  <a:pt x="108" y="144"/>
                </a:lnTo>
                <a:lnTo>
                  <a:pt x="72" y="164"/>
                </a:lnTo>
                <a:lnTo>
                  <a:pt x="36" y="144"/>
                </a:lnTo>
                <a:lnTo>
                  <a:pt x="0" y="122"/>
                </a:lnTo>
                <a:lnTo>
                  <a:pt x="0" y="81"/>
                </a:lnTo>
                <a:lnTo>
                  <a:pt x="0" y="39"/>
                </a:lnTo>
                <a:lnTo>
                  <a:pt x="36" y="20"/>
                </a:lnTo>
                <a:lnTo>
                  <a:pt x="7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6" name="Freeform 17"/>
          <p:cNvSpPr>
            <a:spLocks noChangeArrowheads="1"/>
          </p:cNvSpPr>
          <p:nvPr/>
        </p:nvSpPr>
        <p:spPr bwMode="auto">
          <a:xfrm>
            <a:off x="1042359" y="2311874"/>
            <a:ext cx="219267" cy="184579"/>
          </a:xfrm>
          <a:custGeom>
            <a:avLst/>
            <a:gdLst>
              <a:gd name="T0" fmla="*/ 70 w 142"/>
              <a:gd name="T1" fmla="*/ 0 h 166"/>
              <a:gd name="T2" fmla="*/ 106 w 142"/>
              <a:gd name="T3" fmla="*/ 22 h 166"/>
              <a:gd name="T4" fmla="*/ 142 w 142"/>
              <a:gd name="T5" fmla="*/ 41 h 166"/>
              <a:gd name="T6" fmla="*/ 142 w 142"/>
              <a:gd name="T7" fmla="*/ 83 h 166"/>
              <a:gd name="T8" fmla="*/ 142 w 142"/>
              <a:gd name="T9" fmla="*/ 124 h 166"/>
              <a:gd name="T10" fmla="*/ 106 w 142"/>
              <a:gd name="T11" fmla="*/ 144 h 166"/>
              <a:gd name="T12" fmla="*/ 70 w 142"/>
              <a:gd name="T13" fmla="*/ 166 h 166"/>
              <a:gd name="T14" fmla="*/ 34 w 142"/>
              <a:gd name="T15" fmla="*/ 144 h 166"/>
              <a:gd name="T16" fmla="*/ 0 w 142"/>
              <a:gd name="T17" fmla="*/ 124 h 166"/>
              <a:gd name="T18" fmla="*/ 0 w 142"/>
              <a:gd name="T19" fmla="*/ 83 h 166"/>
              <a:gd name="T20" fmla="*/ 0 w 142"/>
              <a:gd name="T21" fmla="*/ 41 h 166"/>
              <a:gd name="T22" fmla="*/ 34 w 142"/>
              <a:gd name="T23" fmla="*/ 22 h 166"/>
              <a:gd name="T24" fmla="*/ 70 w 142"/>
              <a:gd name="T25" fmla="*/ 0 h 166"/>
              <a:gd name="T26" fmla="*/ 70 w 142"/>
              <a:gd name="T27" fmla="*/ 0 h 16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2"/>
              <a:gd name="T43" fmla="*/ 0 h 166"/>
              <a:gd name="T44" fmla="*/ 142 w 142"/>
              <a:gd name="T45" fmla="*/ 166 h 16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2" h="166">
                <a:moveTo>
                  <a:pt x="70" y="0"/>
                </a:moveTo>
                <a:lnTo>
                  <a:pt x="106" y="22"/>
                </a:lnTo>
                <a:lnTo>
                  <a:pt x="142" y="41"/>
                </a:lnTo>
                <a:lnTo>
                  <a:pt x="142" y="83"/>
                </a:lnTo>
                <a:lnTo>
                  <a:pt x="142" y="124"/>
                </a:lnTo>
                <a:lnTo>
                  <a:pt x="106" y="144"/>
                </a:lnTo>
                <a:lnTo>
                  <a:pt x="70" y="166"/>
                </a:lnTo>
                <a:lnTo>
                  <a:pt x="34" y="144"/>
                </a:lnTo>
                <a:lnTo>
                  <a:pt x="0" y="124"/>
                </a:lnTo>
                <a:lnTo>
                  <a:pt x="0" y="83"/>
                </a:lnTo>
                <a:lnTo>
                  <a:pt x="0" y="41"/>
                </a:lnTo>
                <a:lnTo>
                  <a:pt x="34" y="22"/>
                </a:lnTo>
                <a:lnTo>
                  <a:pt x="7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7" name="Freeform 18"/>
          <p:cNvSpPr>
            <a:spLocks noChangeArrowheads="1"/>
          </p:cNvSpPr>
          <p:nvPr/>
        </p:nvSpPr>
        <p:spPr bwMode="auto">
          <a:xfrm>
            <a:off x="3580161" y="1652294"/>
            <a:ext cx="222355" cy="184579"/>
          </a:xfrm>
          <a:custGeom>
            <a:avLst/>
            <a:gdLst>
              <a:gd name="T0" fmla="*/ 72 w 144"/>
              <a:gd name="T1" fmla="*/ 0 h 166"/>
              <a:gd name="T2" fmla="*/ 108 w 144"/>
              <a:gd name="T3" fmla="*/ 22 h 166"/>
              <a:gd name="T4" fmla="*/ 144 w 144"/>
              <a:gd name="T5" fmla="*/ 42 h 166"/>
              <a:gd name="T6" fmla="*/ 144 w 144"/>
              <a:gd name="T7" fmla="*/ 83 h 166"/>
              <a:gd name="T8" fmla="*/ 144 w 144"/>
              <a:gd name="T9" fmla="*/ 125 h 166"/>
              <a:gd name="T10" fmla="*/ 108 w 144"/>
              <a:gd name="T11" fmla="*/ 144 h 166"/>
              <a:gd name="T12" fmla="*/ 72 w 144"/>
              <a:gd name="T13" fmla="*/ 166 h 166"/>
              <a:gd name="T14" fmla="*/ 36 w 144"/>
              <a:gd name="T15" fmla="*/ 144 h 166"/>
              <a:gd name="T16" fmla="*/ 0 w 144"/>
              <a:gd name="T17" fmla="*/ 125 h 166"/>
              <a:gd name="T18" fmla="*/ 0 w 144"/>
              <a:gd name="T19" fmla="*/ 83 h 166"/>
              <a:gd name="T20" fmla="*/ 0 w 144"/>
              <a:gd name="T21" fmla="*/ 42 h 166"/>
              <a:gd name="T22" fmla="*/ 36 w 144"/>
              <a:gd name="T23" fmla="*/ 22 h 166"/>
              <a:gd name="T24" fmla="*/ 72 w 144"/>
              <a:gd name="T25" fmla="*/ 0 h 166"/>
              <a:gd name="T26" fmla="*/ 72 w 144"/>
              <a:gd name="T27" fmla="*/ 0 h 16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4"/>
              <a:gd name="T43" fmla="*/ 0 h 166"/>
              <a:gd name="T44" fmla="*/ 144 w 144"/>
              <a:gd name="T45" fmla="*/ 166 h 16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4" h="166">
                <a:moveTo>
                  <a:pt x="72" y="0"/>
                </a:moveTo>
                <a:lnTo>
                  <a:pt x="108" y="22"/>
                </a:lnTo>
                <a:lnTo>
                  <a:pt x="144" y="42"/>
                </a:lnTo>
                <a:lnTo>
                  <a:pt x="144" y="83"/>
                </a:lnTo>
                <a:lnTo>
                  <a:pt x="144" y="125"/>
                </a:lnTo>
                <a:lnTo>
                  <a:pt x="108" y="144"/>
                </a:lnTo>
                <a:lnTo>
                  <a:pt x="72" y="166"/>
                </a:lnTo>
                <a:lnTo>
                  <a:pt x="36" y="144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8" name="Freeform 19"/>
          <p:cNvSpPr>
            <a:spLocks noChangeArrowheads="1"/>
          </p:cNvSpPr>
          <p:nvPr/>
        </p:nvSpPr>
        <p:spPr bwMode="auto">
          <a:xfrm>
            <a:off x="1400363" y="2576138"/>
            <a:ext cx="219267" cy="184579"/>
          </a:xfrm>
          <a:custGeom>
            <a:avLst/>
            <a:gdLst>
              <a:gd name="T0" fmla="*/ 72 w 142"/>
              <a:gd name="T1" fmla="*/ 0 h 166"/>
              <a:gd name="T2" fmla="*/ 108 w 142"/>
              <a:gd name="T3" fmla="*/ 22 h 166"/>
              <a:gd name="T4" fmla="*/ 142 w 142"/>
              <a:gd name="T5" fmla="*/ 42 h 166"/>
              <a:gd name="T6" fmla="*/ 142 w 142"/>
              <a:gd name="T7" fmla="*/ 83 h 166"/>
              <a:gd name="T8" fmla="*/ 142 w 142"/>
              <a:gd name="T9" fmla="*/ 125 h 166"/>
              <a:gd name="T10" fmla="*/ 108 w 142"/>
              <a:gd name="T11" fmla="*/ 145 h 166"/>
              <a:gd name="T12" fmla="*/ 72 w 142"/>
              <a:gd name="T13" fmla="*/ 166 h 166"/>
              <a:gd name="T14" fmla="*/ 36 w 142"/>
              <a:gd name="T15" fmla="*/ 145 h 166"/>
              <a:gd name="T16" fmla="*/ 0 w 142"/>
              <a:gd name="T17" fmla="*/ 125 h 166"/>
              <a:gd name="T18" fmla="*/ 0 w 142"/>
              <a:gd name="T19" fmla="*/ 83 h 166"/>
              <a:gd name="T20" fmla="*/ 0 w 142"/>
              <a:gd name="T21" fmla="*/ 42 h 166"/>
              <a:gd name="T22" fmla="*/ 36 w 142"/>
              <a:gd name="T23" fmla="*/ 22 h 166"/>
              <a:gd name="T24" fmla="*/ 72 w 142"/>
              <a:gd name="T25" fmla="*/ 0 h 166"/>
              <a:gd name="T26" fmla="*/ 72 w 142"/>
              <a:gd name="T27" fmla="*/ 0 h 16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2"/>
              <a:gd name="T43" fmla="*/ 0 h 166"/>
              <a:gd name="T44" fmla="*/ 142 w 142"/>
              <a:gd name="T45" fmla="*/ 166 h 16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2" h="166">
                <a:moveTo>
                  <a:pt x="72" y="0"/>
                </a:moveTo>
                <a:lnTo>
                  <a:pt x="108" y="22"/>
                </a:lnTo>
                <a:lnTo>
                  <a:pt x="142" y="42"/>
                </a:lnTo>
                <a:lnTo>
                  <a:pt x="142" y="83"/>
                </a:lnTo>
                <a:lnTo>
                  <a:pt x="142" y="125"/>
                </a:lnTo>
                <a:lnTo>
                  <a:pt x="108" y="145"/>
                </a:lnTo>
                <a:lnTo>
                  <a:pt x="72" y="166"/>
                </a:lnTo>
                <a:lnTo>
                  <a:pt x="36" y="145"/>
                </a:lnTo>
                <a:lnTo>
                  <a:pt x="0" y="125"/>
                </a:lnTo>
                <a:lnTo>
                  <a:pt x="0" y="83"/>
                </a:lnTo>
                <a:lnTo>
                  <a:pt x="0" y="42"/>
                </a:lnTo>
                <a:lnTo>
                  <a:pt x="36" y="22"/>
                </a:lnTo>
                <a:lnTo>
                  <a:pt x="7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59" name="Freeform 20"/>
          <p:cNvSpPr>
            <a:spLocks noChangeArrowheads="1"/>
          </p:cNvSpPr>
          <p:nvPr/>
        </p:nvSpPr>
        <p:spPr bwMode="auto">
          <a:xfrm>
            <a:off x="2780820" y="2589928"/>
            <a:ext cx="219267" cy="183467"/>
          </a:xfrm>
          <a:custGeom>
            <a:avLst/>
            <a:gdLst>
              <a:gd name="T0" fmla="*/ 72 w 142"/>
              <a:gd name="T1" fmla="*/ 0 h 165"/>
              <a:gd name="T2" fmla="*/ 108 w 142"/>
              <a:gd name="T3" fmla="*/ 21 h 165"/>
              <a:gd name="T4" fmla="*/ 142 w 142"/>
              <a:gd name="T5" fmla="*/ 41 h 165"/>
              <a:gd name="T6" fmla="*/ 142 w 142"/>
              <a:gd name="T7" fmla="*/ 83 h 165"/>
              <a:gd name="T8" fmla="*/ 142 w 142"/>
              <a:gd name="T9" fmla="*/ 124 h 165"/>
              <a:gd name="T10" fmla="*/ 108 w 142"/>
              <a:gd name="T11" fmla="*/ 144 h 165"/>
              <a:gd name="T12" fmla="*/ 72 w 142"/>
              <a:gd name="T13" fmla="*/ 165 h 165"/>
              <a:gd name="T14" fmla="*/ 36 w 142"/>
              <a:gd name="T15" fmla="*/ 144 h 165"/>
              <a:gd name="T16" fmla="*/ 0 w 142"/>
              <a:gd name="T17" fmla="*/ 124 h 165"/>
              <a:gd name="T18" fmla="*/ 0 w 142"/>
              <a:gd name="T19" fmla="*/ 83 h 165"/>
              <a:gd name="T20" fmla="*/ 0 w 142"/>
              <a:gd name="T21" fmla="*/ 41 h 165"/>
              <a:gd name="T22" fmla="*/ 36 w 142"/>
              <a:gd name="T23" fmla="*/ 21 h 165"/>
              <a:gd name="T24" fmla="*/ 72 w 142"/>
              <a:gd name="T25" fmla="*/ 0 h 165"/>
              <a:gd name="T26" fmla="*/ 72 w 142"/>
              <a:gd name="T27" fmla="*/ 0 h 16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42"/>
              <a:gd name="T43" fmla="*/ 0 h 165"/>
              <a:gd name="T44" fmla="*/ 142 w 142"/>
              <a:gd name="T45" fmla="*/ 165 h 16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42" h="165">
                <a:moveTo>
                  <a:pt x="72" y="0"/>
                </a:moveTo>
                <a:lnTo>
                  <a:pt x="108" y="21"/>
                </a:lnTo>
                <a:lnTo>
                  <a:pt x="142" y="41"/>
                </a:lnTo>
                <a:lnTo>
                  <a:pt x="142" y="83"/>
                </a:lnTo>
                <a:lnTo>
                  <a:pt x="142" y="124"/>
                </a:lnTo>
                <a:lnTo>
                  <a:pt x="108" y="144"/>
                </a:lnTo>
                <a:lnTo>
                  <a:pt x="72" y="165"/>
                </a:lnTo>
                <a:lnTo>
                  <a:pt x="36" y="144"/>
                </a:lnTo>
                <a:lnTo>
                  <a:pt x="0" y="124"/>
                </a:lnTo>
                <a:lnTo>
                  <a:pt x="0" y="83"/>
                </a:lnTo>
                <a:lnTo>
                  <a:pt x="0" y="41"/>
                </a:lnTo>
                <a:lnTo>
                  <a:pt x="36" y="21"/>
                </a:lnTo>
                <a:lnTo>
                  <a:pt x="7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15" y="3456305"/>
            <a:ext cx="1155065" cy="1937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580" y="4700270"/>
            <a:ext cx="930910" cy="697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5" y="3042920"/>
            <a:ext cx="11068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475" y="3456305"/>
            <a:ext cx="792480" cy="792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340" y="1462405"/>
            <a:ext cx="967105" cy="1788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755" y="2445385"/>
            <a:ext cx="878840" cy="878840"/>
          </a:xfrm>
          <a:prstGeom prst="rect">
            <a:avLst/>
          </a:prstGeom>
        </p:spPr>
      </p:pic>
      <p:graphicFrame>
        <p:nvGraphicFramePr>
          <p:cNvPr id="60" name="对象 59"/>
          <p:cNvGraphicFramePr/>
          <p:nvPr/>
        </p:nvGraphicFramePr>
        <p:xfrm>
          <a:off x="8717915" y="2200910"/>
          <a:ext cx="448310" cy="48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9" imgW="3771900" imgH="4552950" progId="Paint.Picture">
                  <p:embed/>
                </p:oleObj>
              </mc:Choice>
              <mc:Fallback>
                <p:oleObj r:id="rId9" imgW="3771900" imgH="4552950" progId="Paint.Picture">
                  <p:embed/>
                  <p:pic>
                    <p:nvPicPr>
                      <p:cNvPr id="0" name="图片 6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17915" y="2200910"/>
                        <a:ext cx="448310" cy="486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椭圆 60"/>
          <p:cNvSpPr/>
          <p:nvPr/>
        </p:nvSpPr>
        <p:spPr>
          <a:xfrm>
            <a:off x="10454640" y="4383405"/>
            <a:ext cx="1231265" cy="861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0707370" y="4682490"/>
            <a:ext cx="725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b="1" dirty="0" smtClean="0"/>
              <a:t>嵌入式</a:t>
            </a:r>
            <a:endParaRPr lang="zh-CN" altLang="en-US" sz="1400" b="1" dirty="0"/>
          </a:p>
        </p:txBody>
      </p:sp>
      <p:sp>
        <p:nvSpPr>
          <p:cNvPr id="2" name="椭圆 1"/>
          <p:cNvSpPr/>
          <p:nvPr/>
        </p:nvSpPr>
        <p:spPr>
          <a:xfrm>
            <a:off x="10454640" y="795655"/>
            <a:ext cx="1605280" cy="614045"/>
          </a:xfrm>
          <a:prstGeom prst="ellipse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dirty="0" smtClean="0">
                <a:sym typeface="+mn-ea"/>
              </a:rPr>
              <a:t>？？？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animBg="1"/>
      <p:bldP spid="47" grpId="0" animBg="1"/>
      <p:bldP spid="48" grpId="0" bldLvl="0" animBg="1"/>
      <p:bldP spid="49" grpId="0" animBg="1"/>
      <p:bldP spid="50" grpId="0" animBg="1"/>
      <p:bldP spid="51" grpId="0" bldLvl="0" animBg="1"/>
      <p:bldP spid="52" grpId="0" animBg="1"/>
      <p:bldP spid="53" grpId="0" animBg="1"/>
      <p:bldP spid="54" grpId="0" animBg="1"/>
      <p:bldP spid="55" grpId="0" animBg="1"/>
      <p:bldP spid="56" grpId="0" bldLvl="0" animBg="1"/>
      <p:bldP spid="57" grpId="0" bldLvl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9475" y="4669790"/>
            <a:ext cx="5725160" cy="1720215"/>
          </a:xfrm>
          <a:prstGeom prst="rect">
            <a:avLst/>
          </a:prstGeom>
        </p:spPr>
      </p:pic>
      <p:pic>
        <p:nvPicPr>
          <p:cNvPr id="28685" name="图片 28684" descr="G:\2004版本\808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0" y="697230"/>
            <a:ext cx="1097915" cy="791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88" name="图片 28687" descr="G:\2004版本\i48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850" y="1489075"/>
            <a:ext cx="1426210" cy="1069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260" y="2703195"/>
            <a:ext cx="2331720" cy="15767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395" y="1544320"/>
            <a:ext cx="1441450" cy="960120"/>
          </a:xfrm>
          <a:prstGeom prst="rect">
            <a:avLst/>
          </a:prstGeom>
        </p:spPr>
      </p:pic>
      <p:graphicFrame>
        <p:nvGraphicFramePr>
          <p:cNvPr id="8" name="对象 7"/>
          <p:cNvGraphicFramePr/>
          <p:nvPr/>
        </p:nvGraphicFramePr>
        <p:xfrm>
          <a:off x="9654540" y="2873375"/>
          <a:ext cx="203009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9" imgW="5581650" imgH="3848100" progId="Paint.Picture">
                  <p:embed/>
                </p:oleObj>
              </mc:Choice>
              <mc:Fallback>
                <p:oleObj r:id="rId9" imgW="5581650" imgH="38481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54540" y="2873375"/>
                        <a:ext cx="2030095" cy="140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7581900" y="2558415"/>
          <a:ext cx="1833880" cy="172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11" imgW="2447925" imgH="2457450" progId="Paint.Picture">
                  <p:embed/>
                </p:oleObj>
              </mc:Choice>
              <mc:Fallback>
                <p:oleObj r:id="rId11" imgW="2447925" imgH="24574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1900" y="2558415"/>
                        <a:ext cx="1833880" cy="172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" y="3001645"/>
            <a:ext cx="2449830" cy="1470025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821690" y="4669790"/>
          <a:ext cx="4857750" cy="1720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14" imgW="6086475" imgH="1819275" progId="Paint.Picture">
                  <p:embed/>
                </p:oleObj>
              </mc:Choice>
              <mc:Fallback>
                <p:oleObj r:id="rId14" imgW="6086475" imgH="1819275" progId="Paint.Picture">
                  <p:embed/>
                  <p:pic>
                    <p:nvPicPr>
                      <p:cNvPr id="0" name="图片 3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21690" y="4669790"/>
                        <a:ext cx="4857750" cy="1720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/>
          <p:nvPr/>
        </p:nvGraphicFramePr>
        <p:xfrm>
          <a:off x="6515735" y="1489075"/>
          <a:ext cx="871220" cy="80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16" imgW="4124325" imgH="4257675" progId="Paint.Picture">
                  <p:embed/>
                </p:oleObj>
              </mc:Choice>
              <mc:Fallback>
                <p:oleObj r:id="rId16" imgW="4124325" imgH="4257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15735" y="1489075"/>
                        <a:ext cx="871220" cy="80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连接符 14"/>
          <p:cNvCxnSpPr>
            <a:stCxn id="14" idx="1"/>
          </p:cNvCxnSpPr>
          <p:nvPr/>
        </p:nvCxnSpPr>
        <p:spPr>
          <a:xfrm flipH="1" flipV="1">
            <a:off x="10795" y="-23495"/>
            <a:ext cx="10067925" cy="36195"/>
          </a:xfrm>
          <a:prstGeom prst="line">
            <a:avLst/>
          </a:prstGeom>
          <a:ln w="28575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609704" y="328930"/>
            <a:ext cx="2072151" cy="368300"/>
            <a:chOff x="4577" y="1098"/>
            <a:chExt cx="3263" cy="580"/>
          </a:xfrm>
        </p:grpSpPr>
        <p:sp>
          <p:nvSpPr>
            <p:cNvPr id="43" name="矩形 42"/>
            <p:cNvSpPr/>
            <p:nvPr/>
          </p:nvSpPr>
          <p:spPr>
            <a:xfrm>
              <a:off x="5714" y="1098"/>
              <a:ext cx="2126" cy="5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CPU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的发展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577" y="1137"/>
              <a:ext cx="803" cy="5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3" name="对象 12"/>
          <p:cNvGraphicFramePr/>
          <p:nvPr/>
        </p:nvGraphicFramePr>
        <p:xfrm>
          <a:off x="7931150" y="12700"/>
          <a:ext cx="4260850" cy="175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18" imgW="4257675" imgH="1752600" progId="Paint.Picture">
                  <p:embed/>
                </p:oleObj>
              </mc:Choice>
              <mc:Fallback>
                <p:oleObj r:id="rId18" imgW="4257675" imgH="175260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931150" y="12700"/>
                        <a:ext cx="4260850" cy="175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169818" y="741270"/>
            <a:ext cx="203581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的发展与应用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7529" y="76602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69818" y="1588173"/>
            <a:ext cx="675229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1980	PC       </a:t>
            </a:r>
            <a:r>
              <a:rPr lang="zh-CN" altLang="en-US" b="1" dirty="0" smtClean="0"/>
              <a:t>企业、商业、科研及个人、家庭</a:t>
            </a:r>
            <a:endParaRPr lang="en-US" altLang="zh-CN" b="1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2591839" y="2250410"/>
            <a:ext cx="5330277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2000         </a:t>
            </a:r>
            <a:r>
              <a:rPr lang="zh-CN" altLang="en-US" b="1" dirty="0" smtClean="0"/>
              <a:t>互联网      </a:t>
            </a:r>
            <a:endParaRPr lang="en-US" altLang="zh-CN" b="1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4030347" y="2925969"/>
            <a:ext cx="3891769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2010             </a:t>
            </a:r>
            <a:r>
              <a:rPr lang="zh-CN" altLang="en-US" b="1" dirty="0" smtClean="0"/>
              <a:t>基于</a:t>
            </a:r>
            <a:r>
              <a:rPr lang="en-US" altLang="zh-CN" b="1" dirty="0" smtClean="0"/>
              <a:t>4/5G</a:t>
            </a:r>
            <a:r>
              <a:rPr lang="zh-CN" altLang="en-US" b="1" dirty="0" smtClean="0"/>
              <a:t>的移动互联网      </a:t>
            </a:r>
            <a:endParaRPr lang="en-US" altLang="zh-CN" b="1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1169817" y="4494924"/>
            <a:ext cx="6752299" cy="1476375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1990"/>
            </a:pPr>
            <a:r>
              <a:rPr lang="en-US" altLang="zh-CN" b="1" dirty="0" smtClean="0"/>
              <a:t>  MCU     </a:t>
            </a:r>
            <a:r>
              <a:rPr lang="zh-CN" altLang="en-US" b="1" dirty="0" smtClean="0"/>
              <a:t>嵌入式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b="1" dirty="0" smtClean="0"/>
              <a:t>少量、重要、高价值场合</a:t>
            </a:r>
            <a:endParaRPr lang="en-US" altLang="zh-CN" b="1" dirty="0" smtClean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                          </a:t>
            </a:r>
            <a:r>
              <a:rPr lang="zh-CN" altLang="en-US" b="1" dirty="0" smtClean="0"/>
              <a:t>广泛普遍、民用消费类 </a:t>
            </a:r>
            <a:endParaRPr lang="en-US" altLang="zh-CN" b="1" dirty="0"/>
          </a:p>
          <a:p>
            <a:r>
              <a:rPr lang="en-US" altLang="zh-CN" b="1" dirty="0" smtClean="0"/>
              <a:t>    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70" y="765810"/>
            <a:ext cx="2583815" cy="163576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70" y="2620010"/>
            <a:ext cx="2583815" cy="137541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617" y="4387903"/>
            <a:ext cx="2584417" cy="1485077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" name="文本框 1"/>
          <p:cNvSpPr txBox="1"/>
          <p:nvPr/>
        </p:nvSpPr>
        <p:spPr>
          <a:xfrm>
            <a:off x="5335270" y="3625850"/>
            <a:ext cx="2586990" cy="553085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未来</a:t>
            </a:r>
          </a:p>
          <a:p>
            <a:r>
              <a:rPr lang="zh-CN" altLang="en-US" sz="1400" b="1" dirty="0" smtClean="0"/>
              <a:t>新材料工艺、新思想、新应用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/>
          <p:nvPr/>
        </p:nvGraphicFramePr>
        <p:xfrm>
          <a:off x="7865977" y="3424170"/>
          <a:ext cx="3481705" cy="22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r:id="rId3" imgW="5638800" imgH="3305175" progId="Paint.Picture">
                  <p:embed/>
                </p:oleObj>
              </mc:Choice>
              <mc:Fallback>
                <p:oleObj r:id="rId3" imgW="5638800" imgH="3305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5977" y="3424170"/>
                        <a:ext cx="3481705" cy="227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69818" y="741270"/>
            <a:ext cx="15953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CPU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应用分类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7529" y="76602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4359" y="1838131"/>
            <a:ext cx="562568" cy="4114800"/>
          </a:xfrm>
          <a:prstGeom prst="rect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475571" y="1918010"/>
            <a:ext cx="3858322" cy="36933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超算、数据中心、服务器、云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475571" y="2910084"/>
            <a:ext cx="3858322" cy="36933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PC   </a:t>
            </a:r>
            <a:r>
              <a:rPr lang="zh-CN" altLang="en-US" b="1" dirty="0" smtClean="0"/>
              <a:t>移动电话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475571" y="4021489"/>
            <a:ext cx="3858322" cy="36933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工业系统、航空航天、运输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475571" y="5255379"/>
            <a:ext cx="3858322" cy="36933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智能设备  民用消费产品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77" y="1044512"/>
            <a:ext cx="2645395" cy="15872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30" y="1158875"/>
            <a:ext cx="1712595" cy="1141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9365" y="1146810"/>
            <a:ext cx="2224405" cy="1165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05" y="1867535"/>
            <a:ext cx="655320" cy="445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365" y="1854200"/>
            <a:ext cx="1012825" cy="458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8845" y="1146810"/>
            <a:ext cx="2183765" cy="1181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0170" y="4853305"/>
            <a:ext cx="9451975" cy="119888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zh-CN" altLang="en-US" b="1"/>
              <a:t>小结</a:t>
            </a:r>
          </a:p>
          <a:p>
            <a:endParaRPr lang="zh-CN" altLang="en-US" b="1"/>
          </a:p>
          <a:p>
            <a:r>
              <a:rPr lang="zh-CN" altLang="en-US" b="1"/>
              <a:t>      过去几十年，计算机技术发生了巨大变化，也普遍应用到社会的方方面面，结合不同的时期与社会发展背景，可以做更多观察、分析，也有助对未来发展进行思考与开展工作。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365" y="2536190"/>
            <a:ext cx="2224405" cy="13347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600" y="2536190"/>
            <a:ext cx="1360170" cy="5772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2530" y="2620010"/>
            <a:ext cx="1736725" cy="1250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3885" y="2620010"/>
            <a:ext cx="2615565" cy="1250950"/>
          </a:xfrm>
          <a:prstGeom prst="rect">
            <a:avLst/>
          </a:prstGeom>
        </p:spPr>
      </p:pic>
      <p:graphicFrame>
        <p:nvGraphicFramePr>
          <p:cNvPr id="15" name="对象 14"/>
          <p:cNvGraphicFramePr/>
          <p:nvPr/>
        </p:nvGraphicFramePr>
        <p:xfrm>
          <a:off x="7632065" y="3249930"/>
          <a:ext cx="667385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13" imgW="4486275" imgH="5581650" progId="Paint.Picture">
                  <p:embed/>
                </p:oleObj>
              </mc:Choice>
              <mc:Fallback>
                <p:oleObj r:id="rId13" imgW="4486275" imgH="558165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32065" y="3249930"/>
                        <a:ext cx="667385" cy="61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8515" y="2619375"/>
            <a:ext cx="2284095" cy="1292225"/>
          </a:xfrm>
          <a:prstGeom prst="rect">
            <a:avLst/>
          </a:prstGeom>
        </p:spPr>
      </p:pic>
      <p:sp>
        <p:nvSpPr>
          <p:cNvPr id="20" name="半闭框 19"/>
          <p:cNvSpPr/>
          <p:nvPr/>
        </p:nvSpPr>
        <p:spPr>
          <a:xfrm>
            <a:off x="10795" y="12700"/>
            <a:ext cx="660400" cy="68326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1531600" y="6174740"/>
            <a:ext cx="660400" cy="683260"/>
          </a:xfrm>
          <a:custGeom>
            <a:avLst/>
            <a:gdLst>
              <a:gd name="connsiteX0" fmla="*/ 1021 w 1040"/>
              <a:gd name="connsiteY0" fmla="*/ 1047 h 1076"/>
              <a:gd name="connsiteX1" fmla="*/ 1040 w 1040"/>
              <a:gd name="connsiteY1" fmla="*/ 0 h 1076"/>
              <a:gd name="connsiteX2" fmla="*/ 705 w 1040"/>
              <a:gd name="connsiteY2" fmla="*/ 347 h 1076"/>
              <a:gd name="connsiteX3" fmla="*/ 698 w 1040"/>
              <a:gd name="connsiteY3" fmla="*/ 664 h 1076"/>
              <a:gd name="connsiteX4" fmla="*/ 347 w 1040"/>
              <a:gd name="connsiteY4" fmla="*/ 717 h 1076"/>
              <a:gd name="connsiteX5" fmla="*/ 0 w 1040"/>
              <a:gd name="connsiteY5" fmla="*/ 1076 h 1076"/>
              <a:gd name="connsiteX6" fmla="*/ 1021 w 1040"/>
              <a:gd name="connsiteY6" fmla="*/ 1047 h 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0" h="1076">
                <a:moveTo>
                  <a:pt x="1021" y="1047"/>
                </a:moveTo>
                <a:lnTo>
                  <a:pt x="1040" y="0"/>
                </a:lnTo>
                <a:lnTo>
                  <a:pt x="705" y="347"/>
                </a:lnTo>
                <a:lnTo>
                  <a:pt x="698" y="664"/>
                </a:lnTo>
                <a:lnTo>
                  <a:pt x="347" y="717"/>
                </a:lnTo>
                <a:lnTo>
                  <a:pt x="0" y="1076"/>
                </a:lnTo>
                <a:lnTo>
                  <a:pt x="1021" y="104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u=302342539,378016223&amp;fm=26&amp;gp=0[1]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5940" y="1132205"/>
            <a:ext cx="2745740" cy="1195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69818" y="741270"/>
            <a:ext cx="29546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嵌入式、小型设备应用形式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7529" y="766026"/>
            <a:ext cx="510177" cy="319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9817" y="1404861"/>
            <a:ext cx="5699333" cy="1814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与各种应用装置、设备、产品相结合的微处理器应用</a:t>
            </a:r>
            <a:endParaRPr lang="en-US" altLang="zh-CN" sz="1600" b="1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endParaRPr lang="en-US" altLang="zh-CN" sz="1600" b="1" dirty="0"/>
          </a:p>
          <a:p>
            <a:r>
              <a:rPr lang="zh-CN" altLang="en-US" sz="1600" b="1" dirty="0" smtClean="0"/>
              <a:t>      工、农业生产、设备控制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     商业（收银、共享产品）</a:t>
            </a:r>
            <a:endParaRPr lang="en-US" altLang="zh-CN" sz="1600" b="1" dirty="0"/>
          </a:p>
          <a:p>
            <a:r>
              <a:rPr lang="zh-CN" altLang="en-US" sz="1600" b="1" dirty="0" smtClean="0"/>
              <a:t>     家用电器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     个人用品</a:t>
            </a:r>
          </a:p>
          <a:p>
            <a:r>
              <a:rPr lang="zh-CN" altLang="en-US" sz="1600" b="1" dirty="0" smtClean="0"/>
              <a:t>     </a:t>
            </a:r>
            <a:r>
              <a:rPr lang="en-US" altLang="zh-CN" sz="1600" b="1" dirty="0" smtClean="0"/>
              <a:t>......</a:t>
            </a:r>
            <a:endParaRPr lang="zh-CN" altLang="en-US" sz="16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169817" y="4099932"/>
            <a:ext cx="5699333" cy="1845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MCU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系统特征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sz="1600" b="1" dirty="0" smtClean="0"/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  </a:t>
            </a:r>
            <a:r>
              <a:rPr lang="zh-CN" altLang="en-US" sz="1600" b="1" dirty="0" smtClean="0"/>
              <a:t>单一目标</a:t>
            </a:r>
            <a:r>
              <a:rPr lang="en-US" altLang="zh-CN" sz="1600" b="1" dirty="0" smtClean="0"/>
              <a:t>	 </a:t>
            </a:r>
            <a:r>
              <a:rPr lang="zh-CN" altLang="en-US" sz="1600" b="1" dirty="0" smtClean="0"/>
              <a:t>（专用功能）</a:t>
            </a:r>
            <a:endParaRPr lang="en-US" altLang="zh-CN" sz="1600" b="1" dirty="0" smtClean="0"/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  </a:t>
            </a:r>
            <a:r>
              <a:rPr lang="zh-CN" altLang="en-US" sz="1600" b="1" dirty="0" smtClean="0"/>
              <a:t>较小资源配备</a:t>
            </a:r>
            <a:r>
              <a:rPr lang="en-US" altLang="zh-CN" sz="1600" b="1" dirty="0" smtClean="0"/>
              <a:t>	  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(</a:t>
            </a:r>
            <a:r>
              <a:rPr lang="zh-CN" altLang="en-US" sz="1600" b="1" dirty="0" smtClean="0"/>
              <a:t>几十</a:t>
            </a:r>
            <a:r>
              <a:rPr lang="en-US" altLang="zh-CN" sz="1600" b="1" dirty="0" smtClean="0"/>
              <a:t>MHz, </a:t>
            </a:r>
            <a:r>
              <a:rPr lang="zh-CN" altLang="en-US" sz="1600" b="1" dirty="0" smtClean="0"/>
              <a:t>几十</a:t>
            </a:r>
            <a:r>
              <a:rPr lang="en-US" altLang="zh-CN" sz="1600" b="1" dirty="0" smtClean="0"/>
              <a:t>kB</a:t>
            </a:r>
            <a:r>
              <a:rPr lang="zh-CN" altLang="en-US" sz="1600" b="1" dirty="0" smtClean="0"/>
              <a:t>）</a:t>
            </a:r>
            <a:endParaRPr lang="en-US" altLang="zh-CN" sz="1600" b="1" dirty="0" smtClean="0"/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低成本</a:t>
            </a:r>
            <a:r>
              <a:rPr lang="en-US" altLang="zh-CN" sz="1600" b="1" dirty="0" smtClean="0"/>
              <a:t>	 </a:t>
            </a:r>
            <a:r>
              <a:rPr lang="zh-CN" altLang="en-US" sz="1600" b="1" dirty="0" smtClean="0"/>
              <a:t>（几</a:t>
            </a:r>
            <a:r>
              <a:rPr lang="en-US" altLang="zh-CN" sz="1600" b="1" dirty="0" smtClean="0"/>
              <a:t>-</a:t>
            </a:r>
            <a:r>
              <a:rPr lang="zh-CN" altLang="en-US" sz="1600" b="1" dirty="0" smtClean="0"/>
              <a:t>几十元）</a:t>
            </a:r>
            <a:r>
              <a:rPr lang="en-US" altLang="zh-CN" sz="1600" b="1" dirty="0" smtClean="0"/>
              <a:t>		</a:t>
            </a:r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微型化、低功耗</a:t>
            </a:r>
            <a:r>
              <a:rPr lang="en-US" altLang="zh-CN" sz="1600" b="1" dirty="0" smtClean="0"/>
              <a:t>	 </a:t>
            </a:r>
            <a:r>
              <a:rPr lang="zh-CN" altLang="en-US" sz="1600" b="1" dirty="0" smtClean="0"/>
              <a:t>（几平方厘米、</a:t>
            </a:r>
            <a:r>
              <a:rPr lang="en-US" altLang="zh-CN" sz="1600" b="1" dirty="0" smtClean="0"/>
              <a:t>mW</a:t>
            </a:r>
            <a:r>
              <a:rPr lang="zh-CN" altLang="en-US" sz="1600" b="1" dirty="0" smtClean="0"/>
              <a:t>）</a:t>
            </a:r>
            <a:r>
              <a:rPr lang="en-US" altLang="zh-CN" sz="1600" b="1" dirty="0" smtClean="0"/>
              <a:t>	</a:t>
            </a:r>
            <a:endParaRPr lang="en-US" altLang="zh-CN" sz="1600" b="1" dirty="0"/>
          </a:p>
          <a:p>
            <a:endParaRPr lang="zh-CN" altLang="en-US" sz="1600" b="1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1169816" y="1846248"/>
            <a:ext cx="5699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69817" y="4479074"/>
            <a:ext cx="5699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63" y="766026"/>
            <a:ext cx="1832517" cy="137438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316" y="766026"/>
            <a:ext cx="1849708" cy="1387281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316" y="2435913"/>
            <a:ext cx="1758254" cy="1284877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71" y="2511477"/>
            <a:ext cx="1715739" cy="113374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30" y="4100195"/>
            <a:ext cx="2117090" cy="18453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45" y="4100195"/>
            <a:ext cx="1867535" cy="186753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630" y="1845945"/>
            <a:ext cx="2590165" cy="14039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20,&quot;width&quot;:2736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15,&quot;width&quot;:747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546</Words>
  <Application>Microsoft Office PowerPoint</Application>
  <PresentationFormat>宽屏</PresentationFormat>
  <Paragraphs>110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等线 Light</vt:lpstr>
      <vt:lpstr>楷体_GB2312</vt:lpstr>
      <vt:lpstr>宋体</vt:lpstr>
      <vt:lpstr>微软雅黑</vt:lpstr>
      <vt:lpstr>Arial</vt:lpstr>
      <vt:lpstr>Kartika</vt:lpstr>
      <vt:lpstr>Times New Roman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OIO</dc:creator>
  <cp:lastModifiedBy>lenovov</cp:lastModifiedBy>
  <cp:revision>147</cp:revision>
  <dcterms:created xsi:type="dcterms:W3CDTF">2020-09-23T02:09:00Z</dcterms:created>
  <dcterms:modified xsi:type="dcterms:W3CDTF">2020-11-24T11:36:52Z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